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39" r:id="rId5"/>
    <p:sldMasterId id="2147483740" r:id="rId6"/>
    <p:sldMasterId id="2147483741" r:id="rId7"/>
    <p:sldMasterId id="214748374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Lst>
  <p:sldSz cy="5143500" cx="9144000"/>
  <p:notesSz cx="6858000" cy="9144000"/>
  <p:embeddedFontLst>
    <p:embeddedFont>
      <p:font typeface="Space Mono"/>
      <p:regular r:id="rId60"/>
      <p:bold r:id="rId61"/>
      <p:italic r:id="rId62"/>
      <p:boldItalic r:id="rId63"/>
    </p:embeddedFont>
    <p:embeddedFont>
      <p:font typeface="Poppins"/>
      <p:regular r:id="rId64"/>
      <p:bold r:id="rId65"/>
      <p:italic r:id="rId66"/>
      <p:boldItalic r:id="rId67"/>
    </p:embeddedFont>
    <p:embeddedFont>
      <p:font typeface="Roboto Mon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D12941-9629-44BD-BD8B-6DF931FE8ADB}">
  <a:tblStyle styleId="{93D12941-9629-44BD-BD8B-6DF931FE8A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SpaceMono-italic.fntdata"/><Relationship Id="rId61" Type="http://schemas.openxmlformats.org/officeDocument/2006/relationships/font" Target="fonts/SpaceMono-bold.fntdata"/><Relationship Id="rId20" Type="http://schemas.openxmlformats.org/officeDocument/2006/relationships/slide" Target="slides/slide11.xml"/><Relationship Id="rId64" Type="http://schemas.openxmlformats.org/officeDocument/2006/relationships/font" Target="fonts/Poppins-regular.fntdata"/><Relationship Id="rId63" Type="http://schemas.openxmlformats.org/officeDocument/2006/relationships/font" Target="fonts/SpaceMono-boldItalic.fntdata"/><Relationship Id="rId22" Type="http://schemas.openxmlformats.org/officeDocument/2006/relationships/slide" Target="slides/slide13.xml"/><Relationship Id="rId66" Type="http://schemas.openxmlformats.org/officeDocument/2006/relationships/font" Target="fonts/Poppins-italic.fntdata"/><Relationship Id="rId21" Type="http://schemas.openxmlformats.org/officeDocument/2006/relationships/slide" Target="slides/slide12.xml"/><Relationship Id="rId65" Type="http://schemas.openxmlformats.org/officeDocument/2006/relationships/font" Target="fonts/Poppins-bold.fntdata"/><Relationship Id="rId24" Type="http://schemas.openxmlformats.org/officeDocument/2006/relationships/slide" Target="slides/slide15.xml"/><Relationship Id="rId68" Type="http://schemas.openxmlformats.org/officeDocument/2006/relationships/font" Target="fonts/RobotoMono-regular.fntdata"/><Relationship Id="rId23" Type="http://schemas.openxmlformats.org/officeDocument/2006/relationships/slide" Target="slides/slide14.xml"/><Relationship Id="rId67" Type="http://schemas.openxmlformats.org/officeDocument/2006/relationships/font" Target="fonts/Poppins-boldItalic.fntdata"/><Relationship Id="rId60" Type="http://schemas.openxmlformats.org/officeDocument/2006/relationships/font" Target="fonts/SpaceMono-regular.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RobotoMono-bold.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219be7c1d2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219be7c1d2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Set a positive tone, encourage participation, and ensure everyone is ready for the session.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Greet students as they join.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Welcome, everyone! I’m excited to see you all today.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Call on a few students by name to say hello or share how they’re doing.</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21f16667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21f16667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the concept of divide-and-conquer in problem-solving.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Present the three key steps: Divide, Conquer, and Combine.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its role in algorithms and emphasize its versatility.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Divide-and-conquer is a powerful problem-solving strategy. The idea is to break a problem into smaller, identical subproblems, solve each one, and then combine the solutions. Can anyone think of situations where this might be useful?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Pause to let students brainstorm and share ideas in the chat or aloud.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Respond to their suggestions and connect them back to the strategy.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286eb09fe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286eb09fe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Technically speaking:</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Merge Sort / Quick Sort</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Binary Search</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Parallel Computing / MapReduce</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Real world applications: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GPS route planning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Chess playing </a:t>
            </a:r>
            <a:r>
              <a:rPr lang="en">
                <a:solidFill>
                  <a:schemeClr val="dk1"/>
                </a:solidFill>
              </a:rPr>
              <a:t>algorithm</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Help students connect divide-and-conquer to real-world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Facilitate a discussion to generate ideas about real-world applications of divide-and-conquer strategies.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 the chat, share a real-world task that you think could involve divide-and-conquer. For example, sorting through a stack of papers or planning a large event might use this strategy. What do you think?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Acknowledge and expand on student responses to keep the discussion flowing.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an example if the discussion stalls.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286eb09fe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286eb09fe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binary search as a specific application of divide-and-conquer.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how binary search works in a sorted list by halving the search space.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Emphasize its efficiency compared to linear search.</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Binary search is a classic example of divide-and-conquer. Instead of checking each item one by one, it divides the list into two parts and eliminates half the list at each step. Why do you think this is faster than linear search for sorted lists?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Encourage students to share their reasoning in the chat or on mic.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Validate correct answers and clarify any misconceptions.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286eb09fe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286eb09fe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286eb09f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286eb09f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Demonstrate how to implement the binary search algorithm step-by-step, highlighting the Divide-and-Conquer approach and showing its application to solve a problem efficiently.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the </a:t>
            </a:r>
            <a:r>
              <a:rPr b="1" lang="en">
                <a:solidFill>
                  <a:schemeClr val="dk1"/>
                </a:solidFill>
              </a:rPr>
              <a:t>UMPIRE strategy</a:t>
            </a:r>
            <a:r>
              <a:rPr lang="en">
                <a:solidFill>
                  <a:schemeClr val="dk1"/>
                </a:solidFill>
              </a:rPr>
              <a:t>, focusing on </a:t>
            </a:r>
            <a:r>
              <a:rPr b="1" lang="en">
                <a:solidFill>
                  <a:schemeClr val="dk1"/>
                </a:solidFill>
              </a:rPr>
              <a:t>Understand, Plan, and Implement (UPI)</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Write code live, narrating your thought process and breaking the problem into smaller steps.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Pause regularly to check for understanding, answer questions, and invite students to predict or suggest the next steps.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you encounter a mistake, normalize it by discussing the debugging process.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Understand (U):</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goal is to find the index of a target value in a sorted list using binary search. If the target value doesn’t exist, we return </a:t>
            </a:r>
            <a:r>
              <a:rPr lang="en">
                <a:solidFill>
                  <a:srgbClr val="188038"/>
                </a:solidFill>
                <a:latin typeface="Roboto Mono"/>
                <a:ea typeface="Roboto Mono"/>
                <a:cs typeface="Roboto Mono"/>
                <a:sym typeface="Roboto Mono"/>
              </a:rPr>
              <a:t>-1</a:t>
            </a:r>
            <a:r>
              <a:rPr lang="en">
                <a:solidFill>
                  <a:schemeClr val="dk1"/>
                </a:solidFill>
              </a:rPr>
              <a:t>. What does binary search mean? It’s a Divide-and-Conquer technique where we repeatedly split the search space in half."</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"Here’s the example: given </a:t>
            </a:r>
            <a:r>
              <a:rPr lang="en">
                <a:solidFill>
                  <a:srgbClr val="188038"/>
                </a:solidFill>
                <a:latin typeface="Roboto Mono"/>
                <a:ea typeface="Roboto Mono"/>
                <a:cs typeface="Roboto Mono"/>
                <a:sym typeface="Roboto Mono"/>
              </a:rPr>
              <a:t>nums = [1, 3, 5, 7, 9, 11]</a:t>
            </a:r>
            <a:r>
              <a:rPr lang="en">
                <a:solidFill>
                  <a:schemeClr val="dk1"/>
                </a:solidFill>
              </a:rPr>
              <a:t> and </a:t>
            </a:r>
            <a:r>
              <a:rPr lang="en">
                <a:solidFill>
                  <a:srgbClr val="188038"/>
                </a:solidFill>
                <a:latin typeface="Roboto Mono"/>
                <a:ea typeface="Roboto Mono"/>
                <a:cs typeface="Roboto Mono"/>
                <a:sym typeface="Roboto Mono"/>
              </a:rPr>
              <a:t>target = 5</a:t>
            </a:r>
            <a:r>
              <a:rPr lang="en">
                <a:solidFill>
                  <a:schemeClr val="dk1"/>
                </a:solidFill>
              </a:rPr>
              <a:t>, the output should be </a:t>
            </a:r>
            <a:r>
              <a:rPr lang="en">
                <a:solidFill>
                  <a:srgbClr val="188038"/>
                </a:solidFill>
                <a:latin typeface="Roboto Mono"/>
                <a:ea typeface="Roboto Mono"/>
                <a:cs typeface="Roboto Mono"/>
                <a:sym typeface="Roboto Mono"/>
              </a:rPr>
              <a:t>2</a:t>
            </a:r>
            <a:r>
              <a:rPr lang="en">
                <a:solidFill>
                  <a:schemeClr val="dk1"/>
                </a:solidFill>
              </a:rPr>
              <a:t> because </a:t>
            </a:r>
            <a:r>
              <a:rPr lang="en">
                <a:solidFill>
                  <a:srgbClr val="188038"/>
                </a:solidFill>
                <a:latin typeface="Roboto Mono"/>
                <a:ea typeface="Roboto Mono"/>
                <a:cs typeface="Roboto Mono"/>
                <a:sym typeface="Roboto Mono"/>
              </a:rPr>
              <a:t>5</a:t>
            </a:r>
            <a:r>
              <a:rPr lang="en">
                <a:solidFill>
                  <a:schemeClr val="dk1"/>
                </a:solidFill>
              </a:rPr>
              <a:t> is at index </a:t>
            </a:r>
            <a:r>
              <a:rPr lang="en">
                <a:solidFill>
                  <a:srgbClr val="188038"/>
                </a:solidFill>
                <a:latin typeface="Roboto Mono"/>
                <a:ea typeface="Roboto Mono"/>
                <a:cs typeface="Roboto Mono"/>
                <a:sym typeface="Roboto Mono"/>
              </a:rPr>
              <a:t>2</a:t>
            </a:r>
            <a:r>
              <a:rPr lang="en">
                <a:solidFill>
                  <a:schemeClr val="dk1"/>
                </a:solidFill>
              </a:rPr>
              <a:t>. Does this make sense so far?"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Plan (P):</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"Let’s break this down. First, we initialize two pointers: </a:t>
            </a:r>
            <a:r>
              <a:rPr lang="en">
                <a:solidFill>
                  <a:srgbClr val="188038"/>
                </a:solidFill>
                <a:latin typeface="Roboto Mono"/>
                <a:ea typeface="Roboto Mono"/>
                <a:cs typeface="Roboto Mono"/>
                <a:sym typeface="Roboto Mono"/>
              </a:rPr>
              <a:t>low</a:t>
            </a:r>
            <a:r>
              <a:rPr lang="en">
                <a:solidFill>
                  <a:schemeClr val="dk1"/>
                </a:solidFill>
              </a:rPr>
              <a:t> at the start of the list and </a:t>
            </a:r>
            <a:r>
              <a:rPr lang="en">
                <a:solidFill>
                  <a:srgbClr val="188038"/>
                </a:solidFill>
                <a:latin typeface="Roboto Mono"/>
                <a:ea typeface="Roboto Mono"/>
                <a:cs typeface="Roboto Mono"/>
                <a:sym typeface="Roboto Mono"/>
              </a:rPr>
              <a:t>high</a:t>
            </a:r>
            <a:r>
              <a:rPr lang="en">
                <a:solidFill>
                  <a:schemeClr val="dk1"/>
                </a:solidFill>
              </a:rPr>
              <a:t> at the end. We calculate the middle index and compare the middle value with the target."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middle value matches the target, we return the index. If the target is smaller, we search the left half by updating </a:t>
            </a:r>
            <a:r>
              <a:rPr lang="en">
                <a:solidFill>
                  <a:srgbClr val="188038"/>
                </a:solidFill>
                <a:latin typeface="Roboto Mono"/>
                <a:ea typeface="Roboto Mono"/>
                <a:cs typeface="Roboto Mono"/>
                <a:sym typeface="Roboto Mono"/>
              </a:rPr>
              <a:t>high</a:t>
            </a:r>
            <a:r>
              <a:rPr lang="en">
                <a:solidFill>
                  <a:schemeClr val="dk1"/>
                </a:solidFill>
              </a:rPr>
              <a:t>. If it’s larger, we search the right half by updating </a:t>
            </a:r>
            <a:r>
              <a:rPr lang="en">
                <a:solidFill>
                  <a:srgbClr val="188038"/>
                </a:solidFill>
                <a:latin typeface="Roboto Mono"/>
                <a:ea typeface="Roboto Mono"/>
                <a:cs typeface="Roboto Mono"/>
                <a:sym typeface="Roboto Mono"/>
              </a:rPr>
              <a:t>low</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"Finally, if we exhaust the search space, we return </a:t>
            </a:r>
            <a:r>
              <a:rPr lang="en">
                <a:solidFill>
                  <a:srgbClr val="188038"/>
                </a:solidFill>
                <a:latin typeface="Roboto Mono"/>
                <a:ea typeface="Roboto Mono"/>
                <a:cs typeface="Roboto Mono"/>
                <a:sym typeface="Roboto Mono"/>
              </a:rPr>
              <a:t>-1</a:t>
            </a:r>
            <a:r>
              <a:rPr lang="en">
                <a:solidFill>
                  <a:schemeClr val="dk1"/>
                </a:solidFill>
              </a:rPr>
              <a:t> to indicate the target isn’t present. Any questions about the approach?"</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Implement (I):</a:t>
            </a:r>
            <a:br>
              <a:rPr b="1" lang="en">
                <a:solidFill>
                  <a:schemeClr val="dk1"/>
                </a:solidFill>
              </a:rPr>
            </a:br>
            <a:endParaRPr b="1">
              <a:solidFill>
                <a:schemeClr val="dk1"/>
              </a:solidFill>
            </a:endParaRPr>
          </a:p>
          <a:p>
            <a:pPr indent="0" lvl="0" marL="0" rtl="0" algn="l">
              <a:spcBef>
                <a:spcPts val="1200"/>
              </a:spcBef>
              <a:spcAft>
                <a:spcPts val="0"/>
              </a:spcAft>
              <a:buNone/>
            </a:pPr>
            <a:r>
              <a:rPr lang="en">
                <a:solidFill>
                  <a:schemeClr val="dk1"/>
                </a:solidFill>
              </a:rPr>
              <a:t>Live-code the solution:</a:t>
            </a:r>
            <a:br>
              <a:rPr lang="en">
                <a:solidFill>
                  <a:schemeClr val="dk1"/>
                </a:solidFill>
              </a:rPr>
            </a:br>
            <a:r>
              <a:rPr lang="en">
                <a:solidFill>
                  <a:schemeClr val="dk1"/>
                </a:solidFill>
                <a:latin typeface="Consolas"/>
                <a:ea typeface="Consolas"/>
                <a:cs typeface="Consolas"/>
                <a:sym typeface="Consolas"/>
              </a:rPr>
              <a:t> def binary_search(nums, target):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low, high = 0, len(nums) - 1</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while low &lt;= high:</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mid = (low + high) // 2</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nums[mid] == target: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mid</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elif nums[mid] &lt; target: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low = mid + 1</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else: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high = mid - 1</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-1</a:t>
            </a:r>
            <a:endParaRPr>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t/>
            </a:r>
            <a:endParaRPr>
              <a:solidFill>
                <a:schemeClr val="dk1"/>
              </a:solidFill>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rPr>
              <a:t>Narrate as you code: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"We initialize </a:t>
            </a:r>
            <a:r>
              <a:rPr lang="en">
                <a:solidFill>
                  <a:srgbClr val="188038"/>
                </a:solidFill>
                <a:latin typeface="Roboto Mono"/>
                <a:ea typeface="Roboto Mono"/>
                <a:cs typeface="Roboto Mono"/>
                <a:sym typeface="Roboto Mono"/>
              </a:rPr>
              <a:t>low</a:t>
            </a:r>
            <a:r>
              <a:rPr lang="en">
                <a:solidFill>
                  <a:schemeClr val="dk1"/>
                </a:solidFill>
              </a:rPr>
              <a:t> and </a:t>
            </a:r>
            <a:r>
              <a:rPr lang="en">
                <a:solidFill>
                  <a:srgbClr val="188038"/>
                </a:solidFill>
                <a:latin typeface="Roboto Mono"/>
                <a:ea typeface="Roboto Mono"/>
                <a:cs typeface="Roboto Mono"/>
                <a:sym typeface="Roboto Mono"/>
              </a:rPr>
              <a:t>high</a:t>
            </a:r>
            <a:r>
              <a:rPr lang="en">
                <a:solidFill>
                  <a:schemeClr val="dk1"/>
                </a:solidFill>
              </a:rPr>
              <a: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"Now we calculate the middle index..."</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"Let’s check the conditions: if </a:t>
            </a:r>
            <a:r>
              <a:rPr lang="en">
                <a:solidFill>
                  <a:srgbClr val="188038"/>
                </a:solidFill>
                <a:latin typeface="Roboto Mono"/>
                <a:ea typeface="Roboto Mono"/>
                <a:cs typeface="Roboto Mono"/>
                <a:sym typeface="Roboto Mono"/>
              </a:rPr>
              <a:t>nums[mid]</a:t>
            </a:r>
            <a:r>
              <a:rPr lang="en">
                <a:solidFill>
                  <a:schemeClr val="dk1"/>
                </a:solidFill>
              </a:rPr>
              <a:t> equals the target, we return </a:t>
            </a:r>
            <a:r>
              <a:rPr lang="en">
                <a:solidFill>
                  <a:srgbClr val="188038"/>
                </a:solidFill>
                <a:latin typeface="Roboto Mono"/>
                <a:ea typeface="Roboto Mono"/>
                <a:cs typeface="Roboto Mono"/>
                <a:sym typeface="Roboto Mono"/>
              </a:rPr>
              <a:t>mid</a:t>
            </a:r>
            <a:r>
              <a:rPr lang="en">
                <a:solidFill>
                  <a:schemeClr val="dk1"/>
                </a:solidFill>
              </a:rPr>
              <a:t>. If it’s less than the target, we update </a:t>
            </a:r>
            <a:r>
              <a:rPr lang="en">
                <a:solidFill>
                  <a:srgbClr val="188038"/>
                </a:solidFill>
                <a:latin typeface="Roboto Mono"/>
                <a:ea typeface="Roboto Mono"/>
                <a:cs typeface="Roboto Mono"/>
                <a:sym typeface="Roboto Mono"/>
              </a:rPr>
              <a:t>low</a:t>
            </a:r>
            <a:r>
              <a:rPr lang="en">
                <a:solidFill>
                  <a:schemeClr val="dk1"/>
                </a:solidFill>
              </a:rPr>
              <a:t>, and if it’s greater, we update </a:t>
            </a:r>
            <a:r>
              <a:rPr lang="en">
                <a:solidFill>
                  <a:srgbClr val="188038"/>
                </a:solidFill>
                <a:latin typeface="Roboto Mono"/>
                <a:ea typeface="Roboto Mono"/>
                <a:cs typeface="Roboto Mono"/>
                <a:sym typeface="Roboto Mono"/>
              </a:rPr>
              <a:t>high</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students to predict the next step before writing it. For example: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happens if the target is smaller than the middle value? Which pointer should we update?"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writing the function, ask: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think will happen if the target is </a:t>
            </a:r>
            <a:r>
              <a:rPr lang="en">
                <a:solidFill>
                  <a:srgbClr val="188038"/>
                </a:solidFill>
                <a:latin typeface="Roboto Mono"/>
                <a:ea typeface="Roboto Mono"/>
                <a:cs typeface="Roboto Mono"/>
                <a:sym typeface="Roboto Mono"/>
              </a:rPr>
              <a:t>6</a:t>
            </a:r>
            <a:r>
              <a:rPr lang="en">
                <a:solidFill>
                  <a:schemeClr val="dk1"/>
                </a:solidFill>
              </a:rPr>
              <a:t>, which isn’t in the list? What will our function return?"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multiple test cases and involve students in suggesting inputs: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"Let’s try </a:t>
            </a:r>
            <a:r>
              <a:rPr lang="en">
                <a:solidFill>
                  <a:srgbClr val="188038"/>
                </a:solidFill>
                <a:latin typeface="Roboto Mono"/>
                <a:ea typeface="Roboto Mono"/>
                <a:cs typeface="Roboto Mono"/>
                <a:sym typeface="Roboto Mono"/>
              </a:rPr>
              <a:t>nums = [1, 3, 5, 7, 9, 11]</a:t>
            </a:r>
            <a:r>
              <a:rPr lang="en">
                <a:solidFill>
                  <a:schemeClr val="dk1"/>
                </a:solidFill>
              </a:rPr>
              <a:t> and </a:t>
            </a:r>
            <a:r>
              <a:rPr lang="en">
                <a:solidFill>
                  <a:srgbClr val="188038"/>
                </a:solidFill>
                <a:latin typeface="Roboto Mono"/>
                <a:ea typeface="Roboto Mono"/>
                <a:cs typeface="Roboto Mono"/>
                <a:sym typeface="Roboto Mono"/>
              </a:rPr>
              <a:t>target = 7</a:t>
            </a:r>
            <a:r>
              <a:rPr lang="en">
                <a:solidFill>
                  <a:schemeClr val="dk1"/>
                </a:solidFill>
              </a:rPr>
              <a:t>. What index do you expect as the output?"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Normalize mistakes by intentionally making an error (e.g., forgetting to update </a:t>
            </a:r>
            <a:r>
              <a:rPr lang="en">
                <a:solidFill>
                  <a:srgbClr val="188038"/>
                </a:solidFill>
                <a:latin typeface="Roboto Mono"/>
                <a:ea typeface="Roboto Mono"/>
                <a:cs typeface="Roboto Mono"/>
                <a:sym typeface="Roboto Mono"/>
              </a:rPr>
              <a:t>low</a:t>
            </a:r>
            <a:r>
              <a:rPr lang="en">
                <a:solidFill>
                  <a:schemeClr val="dk1"/>
                </a:solidFill>
              </a:rPr>
              <a:t> or </a:t>
            </a:r>
            <a:r>
              <a:rPr lang="en">
                <a:solidFill>
                  <a:srgbClr val="188038"/>
                </a:solidFill>
                <a:latin typeface="Roboto Mono"/>
                <a:ea typeface="Roboto Mono"/>
                <a:cs typeface="Roboto Mono"/>
                <a:sym typeface="Roboto Mono"/>
              </a:rPr>
              <a:t>high</a:t>
            </a:r>
            <a:r>
              <a:rPr lang="en">
                <a:solidFill>
                  <a:schemeClr val="dk1"/>
                </a:solidFill>
              </a:rPr>
              <a:t>) and debugging it live: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"Oops, I forgot to update </a:t>
            </a:r>
            <a:r>
              <a:rPr lang="en">
                <a:solidFill>
                  <a:srgbClr val="188038"/>
                </a:solidFill>
                <a:latin typeface="Roboto Mono"/>
                <a:ea typeface="Roboto Mono"/>
                <a:cs typeface="Roboto Mono"/>
                <a:sym typeface="Roboto Mono"/>
              </a:rPr>
              <a:t>low</a:t>
            </a:r>
            <a:r>
              <a:rPr lang="en">
                <a:solidFill>
                  <a:schemeClr val="dk1"/>
                </a:solidFill>
              </a:rPr>
              <a:t>. See how it’s causing an infinite loop? Let’s fix that. This is why debugging is such an important skill!"</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44d044ef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44d044ef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44d044efe9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44d044efe9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44d044efe9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44d044efe9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44d044efe9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44d044efe9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44d044efe9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44d044efe9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219be7c1d2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219be7c1d2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Provide an overview of today’s session and set expectations for timing and content.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agenda, explaining each section briefly.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any key areas where students should pay extra attention, such as the demo or collaborative problem-solving time.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Here’s our agenda for today’s session. We’ll start with a warm welcome and move into our main topic, Divide-and-Conquer.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a short break, we’ll dive into collaborative problem-solving to apply what we’ve learned.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we’ll wrap up by reviewing key takeaways and next steps.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 me know if you have any questions about the flow of the session.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students if they’re excited or curious about any particular section.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them to share their goals for the session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Acknowledge any questions or concerns about the session structure and address them briefly.</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70545410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7054541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44d044efe9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44d044efe9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44d044efe9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44d044efe9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44d044efe9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44d044efe9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44d044efe9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44d044efe9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4d044efe9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4d044efe9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44d044efe9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44d044efe9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44d044efe9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44d044efe9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44d044efe9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44d044efe9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44d044efe9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44d044efe9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219be7c1d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219be7c1d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44d044efe9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44d044efe9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44d044efe9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44d044efe9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44d044efe9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44d044efe9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44d044efe9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44d044efe9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44d044efe9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44d044efe9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44d044efe9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44d044efe9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44d044efe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44d044efe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Connect theoretical complexities to specific coding examples.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relatable examples to clarify how different complexities manifest in code.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look at examples: Checking if a number is even is O(1), finding an element in a sorted array with binary search is O(log n), and summing all elements in an unsorted array is 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Each example helps us understand how the complexity relates to the problem size and the operations performed.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Notice that for larger input sizes, higher complexities like O(n²) grow significantly faster, which can make algorithms inefficient.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"Which of these examples do you encounter most often in your coding practice? How do you handle performance concerns?"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44d044efe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44d044efe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44d044efe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44d044efe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344d044efe9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344d044efe9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286eb09fef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286eb09fef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44d044efe9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44d044efe9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44d044efe9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44d044efe9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705454108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3705454108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286eb09fe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286eb09fe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286eb09fe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286eb09fe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286eb09fef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286eb09fef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286eb09fe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286eb09fe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286eb09fe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3286eb09fe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705454108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3705454108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286eb09fe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286eb09fe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286eb09fef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286eb09fef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286eb09fe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286eb09fe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286eb09fef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286eb09fef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286eb09fef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286eb09fef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44d044e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44d044e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21f16667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21f16667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7.png"/><Relationship Id="rId4"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47.png"/><Relationship Id="rId6" Type="http://schemas.openxmlformats.org/officeDocument/2006/relationships/image" Target="../media/image4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7.png"/><Relationship Id="rId4"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47.png"/><Relationship Id="rId6" Type="http://schemas.openxmlformats.org/officeDocument/2006/relationships/image" Target="../media/image4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7.png"/><Relationship Id="rId4" Type="http://schemas.openxmlformats.org/officeDocument/2006/relationships/image" Target="../media/image3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2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47.png"/><Relationship Id="rId6" Type="http://schemas.openxmlformats.org/officeDocument/2006/relationships/image" Target="../media/image4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grpSp>
        <p:nvGrpSpPr>
          <p:cNvPr id="69" name="Google Shape;69;p17"/>
          <p:cNvGrpSpPr/>
          <p:nvPr/>
        </p:nvGrpSpPr>
        <p:grpSpPr>
          <a:xfrm rot="5400000">
            <a:off x="5719749" y="1629787"/>
            <a:ext cx="4964577" cy="1883925"/>
            <a:chOff x="4152224" y="1218499"/>
            <a:chExt cx="4964577" cy="1883925"/>
          </a:xfrm>
        </p:grpSpPr>
        <p:pic>
          <p:nvPicPr>
            <p:cNvPr id="70" name="Google Shape;70;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1" name="Google Shape;71;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2" name="Google Shape;72;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3" name="Google Shape;73;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75" name="Google Shape;75;p1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8" name="Google Shape;78;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9" name="Google Shape;79;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0" name="Google Shape;80;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1" name="Google Shape;81;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 name="Google Shape;82;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4" name="Google Shape;84;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7" name="Google Shape;87;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8" name="Google Shape;88;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9" name="Google Shape;89;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90" name="Google Shape;90;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 name="Google Shape;91;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5" name="Google Shape;95;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6" name="Google Shape;96;p20"/>
          <p:cNvGrpSpPr/>
          <p:nvPr/>
        </p:nvGrpSpPr>
        <p:grpSpPr>
          <a:xfrm>
            <a:off x="5709066" y="201260"/>
            <a:ext cx="2296623" cy="4424889"/>
            <a:chOff x="5598780" y="137712"/>
            <a:chExt cx="2577001" cy="4664652"/>
          </a:xfrm>
        </p:grpSpPr>
        <p:pic>
          <p:nvPicPr>
            <p:cNvPr id="97" name="Google Shape;97;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8" name="Google Shape;98;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0" name="Google Shape;100;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 name="Google Shape;101;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5" name="Google Shape;105;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6" name="Google Shape;106;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7" name="Google Shape;107;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8" name="Google Shape;108;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3" name="Google Shape;113;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4" name="Google Shape;114;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5" name="Google Shape;115;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6" name="Google Shape;116;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22"/>
          <p:cNvGrpSpPr/>
          <p:nvPr/>
        </p:nvGrpSpPr>
        <p:grpSpPr>
          <a:xfrm>
            <a:off x="4344100" y="398125"/>
            <a:ext cx="4546500" cy="4222800"/>
            <a:chOff x="4344100" y="398125"/>
            <a:chExt cx="4546500" cy="4222800"/>
          </a:xfrm>
        </p:grpSpPr>
        <p:sp>
          <p:nvSpPr>
            <p:cNvPr id="118" name="Google Shape;118;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2"/>
            <p:cNvGrpSpPr/>
            <p:nvPr/>
          </p:nvGrpSpPr>
          <p:grpSpPr>
            <a:xfrm>
              <a:off x="4445450" y="524200"/>
              <a:ext cx="399495" cy="101100"/>
              <a:chOff x="4445450" y="524200"/>
              <a:chExt cx="399495" cy="101100"/>
            </a:xfrm>
          </p:grpSpPr>
          <p:sp>
            <p:nvSpPr>
              <p:cNvPr id="120" name="Google Shape;120;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6" name="Google Shape;126;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2" name="Google Shape;132;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4" name="Google Shape;134;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5" name="Google Shape;135;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7" name="Google Shape;13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8" name="Google Shape;138;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1" name="Google Shape;141;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2" name="Google Shape;142;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3" name="Google Shape;143;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4" name="Google Shape;144;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6" name="Google Shape;146;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7" name="Google Shape;147;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8" name="Google Shape;148;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1" name="Google Shape;151;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2" name="Google Shape;152;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3" name="Google Shape;153;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4" name="Google Shape;154;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6" name="Google Shape;156;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7" name="Google Shape;157;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60" name="Google Shape;160;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2" name="Google Shape;162;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3" name="Google Shape;163;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4" name="Google Shape;164;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6" name="Google Shape;166;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7" name="Google Shape;167;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70" name="Google Shape;170;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1" name="Google Shape;171;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2" name="Google Shape;172;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3" name="Google Shape;173;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4" name="Google Shape;174;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6" name="Google Shape;176;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7" name="Google Shape;177;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80" name="Google Shape;180;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2" name="Google Shape;182;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3" name="Google Shape;183;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4" name="Google Shape;184;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6" name="Google Shape;186;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7" name="Google Shape;187;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0" name="Google Shape;190;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1" name="Google Shape;191;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2" name="Google Shape;192;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3" name="Google Shape;193;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4" name="Google Shape;194;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6" name="Google Shape;196;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7" name="Google Shape;197;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0" name="Google Shape;200;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1" name="Google Shape;201;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2" name="Google Shape;202;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3" name="Google Shape;203;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6" name="Google Shape;206;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7" name="Google Shape;207;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8" name="Google Shape;208;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1" name="Google Shape;211;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2" name="Google Shape;212;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3" name="Google Shape;213;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4" name="Google Shape;214;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5" name="Google Shape;215;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7" name="Google Shape;217;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8" name="Google Shape;218;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21" name="Google Shape;221;p33"/>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22" name="Google Shape;222;p3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23" name="Google Shape;223;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3"/>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25" name="Google Shape;225;p33"/>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26" name="Shape 226"/>
        <p:cNvGrpSpPr/>
        <p:nvPr/>
      </p:nvGrpSpPr>
      <p:grpSpPr>
        <a:xfrm>
          <a:off x="0" y="0"/>
          <a:ext cx="0" cy="0"/>
          <a:chOff x="0" y="0"/>
          <a:chExt cx="0" cy="0"/>
        </a:xfrm>
      </p:grpSpPr>
      <p:pic>
        <p:nvPicPr>
          <p:cNvPr id="227" name="Google Shape;227;p3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8" name="Google Shape;228;p3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9" name="Google Shape;229;p3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30" name="Google Shape;230;p3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31" name="Google Shape;231;p3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32" name="Google Shape;232;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34" name="Google Shape;234;p3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35" name="Google Shape;235;p3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36" name="Shape 236"/>
        <p:cNvGrpSpPr/>
        <p:nvPr/>
      </p:nvGrpSpPr>
      <p:grpSpPr>
        <a:xfrm>
          <a:off x="0" y="0"/>
          <a:ext cx="0" cy="0"/>
          <a:chOff x="0" y="0"/>
          <a:chExt cx="0" cy="0"/>
        </a:xfrm>
      </p:grpSpPr>
      <p:pic>
        <p:nvPicPr>
          <p:cNvPr id="237" name="Google Shape;237;p35"/>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8" name="Google Shape;238;p3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5"/>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40" name="Google Shape;240;p35"/>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41" name="Google Shape;241;p35"/>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42" name="Google Shape;242;p35"/>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43" name="Shape 243"/>
        <p:cNvGrpSpPr/>
        <p:nvPr/>
      </p:nvGrpSpPr>
      <p:grpSpPr>
        <a:xfrm>
          <a:off x="0" y="0"/>
          <a:ext cx="0" cy="0"/>
          <a:chOff x="0" y="0"/>
          <a:chExt cx="0" cy="0"/>
        </a:xfrm>
      </p:grpSpPr>
      <p:pic>
        <p:nvPicPr>
          <p:cNvPr descr="Divider1.png" id="244" name="Google Shape;244;p36"/>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45" name="Google Shape;245;p36"/>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3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7" name="Shape 247"/>
        <p:cNvGrpSpPr/>
        <p:nvPr/>
      </p:nvGrpSpPr>
      <p:grpSpPr>
        <a:xfrm>
          <a:off x="0" y="0"/>
          <a:ext cx="0" cy="0"/>
          <a:chOff x="0" y="0"/>
          <a:chExt cx="0" cy="0"/>
        </a:xfrm>
      </p:grpSpPr>
      <p:pic>
        <p:nvPicPr>
          <p:cNvPr id="248" name="Google Shape;248;p37"/>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9" name="Google Shape;249;p37"/>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50" name="Google Shape;250;p37"/>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52" name="Shape 252"/>
        <p:cNvGrpSpPr/>
        <p:nvPr/>
      </p:nvGrpSpPr>
      <p:grpSpPr>
        <a:xfrm>
          <a:off x="0" y="0"/>
          <a:ext cx="0" cy="0"/>
          <a:chOff x="0" y="0"/>
          <a:chExt cx="0" cy="0"/>
        </a:xfrm>
      </p:grpSpPr>
      <p:pic>
        <p:nvPicPr>
          <p:cNvPr id="253" name="Google Shape;253;p38"/>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55" name="Shape 255"/>
        <p:cNvGrpSpPr/>
        <p:nvPr/>
      </p:nvGrpSpPr>
      <p:grpSpPr>
        <a:xfrm>
          <a:off x="0" y="0"/>
          <a:ext cx="0" cy="0"/>
          <a:chOff x="0" y="0"/>
          <a:chExt cx="0" cy="0"/>
        </a:xfrm>
      </p:grpSpPr>
      <p:grpSp>
        <p:nvGrpSpPr>
          <p:cNvPr id="256" name="Google Shape;256;p40"/>
          <p:cNvGrpSpPr/>
          <p:nvPr/>
        </p:nvGrpSpPr>
        <p:grpSpPr>
          <a:xfrm>
            <a:off x="6262100" y="-3850"/>
            <a:ext cx="2886900" cy="485125"/>
            <a:chOff x="6262100" y="-3850"/>
            <a:chExt cx="2886900" cy="485125"/>
          </a:xfrm>
        </p:grpSpPr>
        <p:pic>
          <p:nvPicPr>
            <p:cNvPr descr="1.png" id="257" name="Google Shape;257;p40"/>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8" name="Google Shape;258;p40"/>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9" name="Google Shape;259;p40"/>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60" name="Google Shape;260;p40"/>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61" name="Google Shape;261;p4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2" name="Google Shape;262;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0"/>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64" name="Google Shape;264;p40"/>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65" name="Google Shape;265;p40"/>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66" name="Google Shape;266;p40"/>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7" name="Google Shape;267;p40"/>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8" name="Google Shape;268;p40"/>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9" name="Google Shape;269;p40"/>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8" name="Google Shape;278;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9" name="Google Shape;279;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1" name="Shape 281"/>
        <p:cNvGrpSpPr/>
        <p:nvPr/>
      </p:nvGrpSpPr>
      <p:grpSpPr>
        <a:xfrm>
          <a:off x="0" y="0"/>
          <a:ext cx="0" cy="0"/>
          <a:chOff x="0" y="0"/>
          <a:chExt cx="0" cy="0"/>
        </a:xfrm>
      </p:grpSpPr>
      <p:pic>
        <p:nvPicPr>
          <p:cNvPr descr="Divider4.png" id="282" name="Google Shape;282;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3" name="Google Shape;283;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4" name="Google Shape;284;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5" name="Google Shape;285;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6" name="Google Shape;286;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7" name="Google Shape;287;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8" name="Shape 288"/>
        <p:cNvGrpSpPr/>
        <p:nvPr/>
      </p:nvGrpSpPr>
      <p:grpSpPr>
        <a:xfrm>
          <a:off x="0" y="0"/>
          <a:ext cx="0" cy="0"/>
          <a:chOff x="0" y="0"/>
          <a:chExt cx="0" cy="0"/>
        </a:xfrm>
      </p:grpSpPr>
      <p:sp>
        <p:nvSpPr>
          <p:cNvPr id="289" name="Google Shape;289;p45"/>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290" name="Google Shape;290;p45"/>
          <p:cNvGrpSpPr/>
          <p:nvPr/>
        </p:nvGrpSpPr>
        <p:grpSpPr>
          <a:xfrm rot="5400000">
            <a:off x="5719749" y="1629787"/>
            <a:ext cx="4964577" cy="1883925"/>
            <a:chOff x="4152224" y="1218499"/>
            <a:chExt cx="4964577" cy="1883925"/>
          </a:xfrm>
        </p:grpSpPr>
        <p:pic>
          <p:nvPicPr>
            <p:cNvPr id="291" name="Google Shape;291;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2" name="Google Shape;292;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3" name="Google Shape;293;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4" name="Google Shape;294;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45"/>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6" name="Shape 296"/>
        <p:cNvGrpSpPr/>
        <p:nvPr/>
      </p:nvGrpSpPr>
      <p:grpSpPr>
        <a:xfrm>
          <a:off x="0" y="0"/>
          <a:ext cx="0" cy="0"/>
          <a:chOff x="0" y="0"/>
          <a:chExt cx="0" cy="0"/>
        </a:xfrm>
      </p:grpSpPr>
      <p:pic>
        <p:nvPicPr>
          <p:cNvPr id="297" name="Google Shape;297;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8" name="Google Shape;298;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9" name="Google Shape;299;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00" name="Google Shape;300;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1" name="Google Shape;301;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2" name="Google Shape;302;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3" name="Google Shape;303;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4" name="Google Shape;304;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5" name="Shape 305"/>
        <p:cNvGrpSpPr/>
        <p:nvPr/>
      </p:nvGrpSpPr>
      <p:grpSpPr>
        <a:xfrm>
          <a:off x="0" y="0"/>
          <a:ext cx="0" cy="0"/>
          <a:chOff x="0" y="0"/>
          <a:chExt cx="0" cy="0"/>
        </a:xfrm>
      </p:grpSpPr>
      <p:pic>
        <p:nvPicPr>
          <p:cNvPr id="306" name="Google Shape;306;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7" name="Google Shape;307;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8" name="Google Shape;308;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9" name="Google Shape;309;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10" name="Google Shape;310;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1" name="Google Shape;311;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3" name="Shape 313"/>
        <p:cNvGrpSpPr/>
        <p:nvPr/>
      </p:nvGrpSpPr>
      <p:grpSpPr>
        <a:xfrm>
          <a:off x="0" y="0"/>
          <a:ext cx="0" cy="0"/>
          <a:chOff x="0" y="0"/>
          <a:chExt cx="0" cy="0"/>
        </a:xfrm>
      </p:grpSpPr>
      <p:pic>
        <p:nvPicPr>
          <p:cNvPr id="314" name="Google Shape;314;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5" name="Google Shape;315;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6" name="Google Shape;316;p48"/>
          <p:cNvGrpSpPr/>
          <p:nvPr/>
        </p:nvGrpSpPr>
        <p:grpSpPr>
          <a:xfrm>
            <a:off x="5709066" y="201260"/>
            <a:ext cx="2296623" cy="4424889"/>
            <a:chOff x="5598780" y="137712"/>
            <a:chExt cx="2577001" cy="4664652"/>
          </a:xfrm>
        </p:grpSpPr>
        <p:pic>
          <p:nvPicPr>
            <p:cNvPr id="317" name="Google Shape;317;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8" name="Google Shape;318;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0" name="Google Shape;320;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1" name="Google Shape;321;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3" name="Shape 323"/>
        <p:cNvGrpSpPr/>
        <p:nvPr/>
      </p:nvGrpSpPr>
      <p:grpSpPr>
        <a:xfrm>
          <a:off x="0" y="0"/>
          <a:ext cx="0" cy="0"/>
          <a:chOff x="0" y="0"/>
          <a:chExt cx="0" cy="0"/>
        </a:xfrm>
      </p:grpSpPr>
      <p:pic>
        <p:nvPicPr>
          <p:cNvPr id="324" name="Google Shape;324;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5" name="Google Shape;325;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6" name="Google Shape;326;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7" name="Google Shape;327;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8" name="Google Shape;328;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3" name="Google Shape;333;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4" name="Google Shape;334;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5" name="Google Shape;335;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6" name="Google Shape;336;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7" name="Google Shape;337;p50"/>
          <p:cNvGrpSpPr/>
          <p:nvPr/>
        </p:nvGrpSpPr>
        <p:grpSpPr>
          <a:xfrm>
            <a:off x="4344100" y="398125"/>
            <a:ext cx="4546500" cy="4222800"/>
            <a:chOff x="4344100" y="398125"/>
            <a:chExt cx="4546500" cy="4222800"/>
          </a:xfrm>
        </p:grpSpPr>
        <p:sp>
          <p:nvSpPr>
            <p:cNvPr id="338" name="Google Shape;338;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50"/>
            <p:cNvGrpSpPr/>
            <p:nvPr/>
          </p:nvGrpSpPr>
          <p:grpSpPr>
            <a:xfrm>
              <a:off x="4445450" y="524200"/>
              <a:ext cx="399495" cy="101100"/>
              <a:chOff x="4445450" y="524200"/>
              <a:chExt cx="399495" cy="101100"/>
            </a:xfrm>
          </p:grpSpPr>
          <p:sp>
            <p:nvSpPr>
              <p:cNvPr id="340" name="Google Shape;340;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4" name="Shape 344"/>
        <p:cNvGrpSpPr/>
        <p:nvPr/>
      </p:nvGrpSpPr>
      <p:grpSpPr>
        <a:xfrm>
          <a:off x="0" y="0"/>
          <a:ext cx="0" cy="0"/>
          <a:chOff x="0" y="0"/>
          <a:chExt cx="0" cy="0"/>
        </a:xfrm>
      </p:grpSpPr>
      <p:pic>
        <p:nvPicPr>
          <p:cNvPr id="345" name="Google Shape;345;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6" name="Google Shape;346;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50" name="Shape 350"/>
        <p:cNvGrpSpPr/>
        <p:nvPr/>
      </p:nvGrpSpPr>
      <p:grpSpPr>
        <a:xfrm>
          <a:off x="0" y="0"/>
          <a:ext cx="0" cy="0"/>
          <a:chOff x="0" y="0"/>
          <a:chExt cx="0" cy="0"/>
        </a:xfrm>
      </p:grpSpPr>
      <p:pic>
        <p:nvPicPr>
          <p:cNvPr id="351" name="Google Shape;351;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2" name="Google Shape;352;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4" name="Google Shape;354;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5" name="Google Shape;355;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7" name="Google Shape;35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8" name="Google Shape;358;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9" name="Shape 359"/>
        <p:cNvGrpSpPr/>
        <p:nvPr/>
      </p:nvGrpSpPr>
      <p:grpSpPr>
        <a:xfrm>
          <a:off x="0" y="0"/>
          <a:ext cx="0" cy="0"/>
          <a:chOff x="0" y="0"/>
          <a:chExt cx="0" cy="0"/>
        </a:xfrm>
      </p:grpSpPr>
      <p:pic>
        <p:nvPicPr>
          <p:cNvPr id="360" name="Google Shape;360;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1" name="Google Shape;361;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2" name="Google Shape;362;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3" name="Google Shape;363;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4" name="Google Shape;364;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5" name="Google Shape;365;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6" name="Google Shape;366;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7" name="Google Shape;367;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8" name="Google Shape;368;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9" name="Shape 369"/>
        <p:cNvGrpSpPr/>
        <p:nvPr/>
      </p:nvGrpSpPr>
      <p:grpSpPr>
        <a:xfrm>
          <a:off x="0" y="0"/>
          <a:ext cx="0" cy="0"/>
          <a:chOff x="0" y="0"/>
          <a:chExt cx="0" cy="0"/>
        </a:xfrm>
      </p:grpSpPr>
      <p:pic>
        <p:nvPicPr>
          <p:cNvPr id="370" name="Google Shape;370;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1" name="Google Shape;371;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2" name="Google Shape;372;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3" name="Google Shape;373;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4" name="Google Shape;374;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5" name="Google Shape;375;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6" name="Google Shape;376;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7" name="Google Shape;377;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8" name="Shape 378"/>
        <p:cNvGrpSpPr/>
        <p:nvPr/>
      </p:nvGrpSpPr>
      <p:grpSpPr>
        <a:xfrm>
          <a:off x="0" y="0"/>
          <a:ext cx="0" cy="0"/>
          <a:chOff x="0" y="0"/>
          <a:chExt cx="0" cy="0"/>
        </a:xfrm>
      </p:grpSpPr>
      <p:pic>
        <p:nvPicPr>
          <p:cNvPr id="379" name="Google Shape;379;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80" name="Google Shape;380;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1" name="Google Shape;381;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2" name="Google Shape;382;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3" name="Google Shape;383;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4" name="Google Shape;384;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6" name="Google Shape;386;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7" name="Google Shape;387;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90" name="Google Shape;390;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1" name="Google Shape;391;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2" name="Google Shape;392;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3" name="Google Shape;393;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4" name="Google Shape;394;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6" name="Google Shape;396;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7" name="Google Shape;397;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8" name="Shape 398"/>
        <p:cNvGrpSpPr/>
        <p:nvPr/>
      </p:nvGrpSpPr>
      <p:grpSpPr>
        <a:xfrm>
          <a:off x="0" y="0"/>
          <a:ext cx="0" cy="0"/>
          <a:chOff x="0" y="0"/>
          <a:chExt cx="0" cy="0"/>
        </a:xfrm>
      </p:grpSpPr>
      <p:pic>
        <p:nvPicPr>
          <p:cNvPr id="399" name="Google Shape;399;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00" name="Google Shape;400;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1" name="Google Shape;401;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2" name="Google Shape;402;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3" name="Google Shape;403;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4" name="Google Shape;404;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6" name="Google Shape;406;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7" name="Google Shape;407;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8" name="Shape 408"/>
        <p:cNvGrpSpPr/>
        <p:nvPr/>
      </p:nvGrpSpPr>
      <p:grpSpPr>
        <a:xfrm>
          <a:off x="0" y="0"/>
          <a:ext cx="0" cy="0"/>
          <a:chOff x="0" y="0"/>
          <a:chExt cx="0" cy="0"/>
        </a:xfrm>
      </p:grpSpPr>
      <p:pic>
        <p:nvPicPr>
          <p:cNvPr id="409" name="Google Shape;409;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0" name="Google Shape;410;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1" name="Google Shape;411;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2" name="Google Shape;412;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3" name="Google Shape;413;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4" name="Google Shape;414;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6" name="Google Shape;416;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7" name="Google Shape;417;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8" name="Shape 418"/>
        <p:cNvGrpSpPr/>
        <p:nvPr/>
      </p:nvGrpSpPr>
      <p:grpSpPr>
        <a:xfrm>
          <a:off x="0" y="0"/>
          <a:ext cx="0" cy="0"/>
          <a:chOff x="0" y="0"/>
          <a:chExt cx="0" cy="0"/>
        </a:xfrm>
      </p:grpSpPr>
      <p:pic>
        <p:nvPicPr>
          <p:cNvPr id="419" name="Google Shape;419;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0" name="Google Shape;420;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1" name="Google Shape;421;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2" name="Google Shape;422;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3" name="Google Shape;423;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6" name="Google Shape;426;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7" name="Google Shape;427;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8" name="Google Shape;428;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29" name="Shape 429"/>
        <p:cNvGrpSpPr/>
        <p:nvPr/>
      </p:nvGrpSpPr>
      <p:grpSpPr>
        <a:xfrm>
          <a:off x="0" y="0"/>
          <a:ext cx="0" cy="0"/>
          <a:chOff x="0" y="0"/>
          <a:chExt cx="0" cy="0"/>
        </a:xfrm>
      </p:grpSpPr>
      <p:pic>
        <p:nvPicPr>
          <p:cNvPr id="430" name="Google Shape;430;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1" name="Google Shape;431;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2" name="Google Shape;432;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3" name="Google Shape;433;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4" name="Google Shape;434;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5" name="Google Shape;435;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7" name="Google Shape;437;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8" name="Google Shape;438;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39" name="Shape 439"/>
        <p:cNvGrpSpPr/>
        <p:nvPr/>
      </p:nvGrpSpPr>
      <p:grpSpPr>
        <a:xfrm>
          <a:off x="0" y="0"/>
          <a:ext cx="0" cy="0"/>
          <a:chOff x="0" y="0"/>
          <a:chExt cx="0" cy="0"/>
        </a:xfrm>
      </p:grpSpPr>
      <p:pic>
        <p:nvPicPr>
          <p:cNvPr id="440" name="Google Shape;440;p6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1" name="Google Shape;441;p6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2" name="Google Shape;442;p6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3" name="Google Shape;443;p6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4" name="Google Shape;444;p6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5" name="Google Shape;445;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6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47" name="Google Shape;447;p6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8" name="Google Shape;448;p6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49" name="Shape 449"/>
        <p:cNvGrpSpPr/>
        <p:nvPr/>
      </p:nvGrpSpPr>
      <p:grpSpPr>
        <a:xfrm>
          <a:off x="0" y="0"/>
          <a:ext cx="0" cy="0"/>
          <a:chOff x="0" y="0"/>
          <a:chExt cx="0" cy="0"/>
        </a:xfrm>
      </p:grpSpPr>
      <p:pic>
        <p:nvPicPr>
          <p:cNvPr id="450" name="Google Shape;450;p6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1" name="Google Shape;451;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6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53" name="Google Shape;453;p6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54" name="Google Shape;454;p6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55" name="Google Shape;455;p6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56" name="Shape 456"/>
        <p:cNvGrpSpPr/>
        <p:nvPr/>
      </p:nvGrpSpPr>
      <p:grpSpPr>
        <a:xfrm>
          <a:off x="0" y="0"/>
          <a:ext cx="0" cy="0"/>
          <a:chOff x="0" y="0"/>
          <a:chExt cx="0" cy="0"/>
        </a:xfrm>
      </p:grpSpPr>
      <p:pic>
        <p:nvPicPr>
          <p:cNvPr descr="Divider1.png" id="457" name="Google Shape;457;p6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58" name="Google Shape;458;p6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9" name="Google Shape;459;p6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0" name="Shape 460"/>
        <p:cNvGrpSpPr/>
        <p:nvPr/>
      </p:nvGrpSpPr>
      <p:grpSpPr>
        <a:xfrm>
          <a:off x="0" y="0"/>
          <a:ext cx="0" cy="0"/>
          <a:chOff x="0" y="0"/>
          <a:chExt cx="0" cy="0"/>
        </a:xfrm>
      </p:grpSpPr>
      <p:pic>
        <p:nvPicPr>
          <p:cNvPr id="461" name="Google Shape;461;p6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2" name="Google Shape;462;p6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63" name="Google Shape;463;p64"/>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65" name="Shape 465"/>
        <p:cNvGrpSpPr/>
        <p:nvPr/>
      </p:nvGrpSpPr>
      <p:grpSpPr>
        <a:xfrm>
          <a:off x="0" y="0"/>
          <a:ext cx="0" cy="0"/>
          <a:chOff x="0" y="0"/>
          <a:chExt cx="0" cy="0"/>
        </a:xfrm>
      </p:grpSpPr>
      <p:pic>
        <p:nvPicPr>
          <p:cNvPr id="466" name="Google Shape;466;p6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7" name="Shape 467"/>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68" name="Shape 468"/>
        <p:cNvGrpSpPr/>
        <p:nvPr/>
      </p:nvGrpSpPr>
      <p:grpSpPr>
        <a:xfrm>
          <a:off x="0" y="0"/>
          <a:ext cx="0" cy="0"/>
          <a:chOff x="0" y="0"/>
          <a:chExt cx="0" cy="0"/>
        </a:xfrm>
      </p:grpSpPr>
      <p:grpSp>
        <p:nvGrpSpPr>
          <p:cNvPr id="469" name="Google Shape;469;p67"/>
          <p:cNvGrpSpPr/>
          <p:nvPr/>
        </p:nvGrpSpPr>
        <p:grpSpPr>
          <a:xfrm>
            <a:off x="6262100" y="-3850"/>
            <a:ext cx="2886900" cy="485125"/>
            <a:chOff x="6262100" y="-3850"/>
            <a:chExt cx="2886900" cy="485125"/>
          </a:xfrm>
        </p:grpSpPr>
        <p:pic>
          <p:nvPicPr>
            <p:cNvPr descr="1.png" id="470" name="Google Shape;470;p6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1" name="Google Shape;471;p6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2" name="Google Shape;472;p6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73" name="Google Shape;473;p6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74" name="Google Shape;474;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75" name="Google Shape;475;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6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77" name="Google Shape;477;p6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78" name="Google Shape;478;p6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79" name="Google Shape;479;p6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0" name="Google Shape;480;p6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1" name="Google Shape;481;p6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2" name="Google Shape;482;p6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83" name="Shape 483"/>
        <p:cNvGrpSpPr/>
        <p:nvPr/>
      </p:nvGrpSpPr>
      <p:grpSpPr>
        <a:xfrm>
          <a:off x="0" y="0"/>
          <a:ext cx="0" cy="0"/>
          <a:chOff x="0" y="0"/>
          <a:chExt cx="0" cy="0"/>
        </a:xfrm>
      </p:grpSpPr>
      <p:pic>
        <p:nvPicPr>
          <p:cNvPr id="484" name="Google Shape;484;p6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85" name="Google Shape;485;p6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86" name="Google Shape;486;p6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7" name="Google Shape;487;p6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6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89" name="Google Shape;489;p6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93" name="Shape 493"/>
        <p:cNvGrpSpPr/>
        <p:nvPr/>
      </p:nvGrpSpPr>
      <p:grpSpPr>
        <a:xfrm>
          <a:off x="0" y="0"/>
          <a:ext cx="0" cy="0"/>
          <a:chOff x="0" y="0"/>
          <a:chExt cx="0" cy="0"/>
        </a:xfrm>
      </p:grpSpPr>
      <p:pic>
        <p:nvPicPr>
          <p:cNvPr id="494" name="Google Shape;494;p7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95" name="Google Shape;495;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6" name="Shape 496"/>
        <p:cNvGrpSpPr/>
        <p:nvPr/>
      </p:nvGrpSpPr>
      <p:grpSpPr>
        <a:xfrm>
          <a:off x="0" y="0"/>
          <a:ext cx="0" cy="0"/>
          <a:chOff x="0" y="0"/>
          <a:chExt cx="0" cy="0"/>
        </a:xfrm>
      </p:grpSpPr>
      <p:pic>
        <p:nvPicPr>
          <p:cNvPr id="497" name="Google Shape;497;p7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8" name="Google Shape;498;p71"/>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9" name="Google Shape;499;p7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71"/>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01" name="Shape 501"/>
        <p:cNvGrpSpPr/>
        <p:nvPr/>
      </p:nvGrpSpPr>
      <p:grpSpPr>
        <a:xfrm>
          <a:off x="0" y="0"/>
          <a:ext cx="0" cy="0"/>
          <a:chOff x="0" y="0"/>
          <a:chExt cx="0" cy="0"/>
        </a:xfrm>
      </p:grpSpPr>
      <p:pic>
        <p:nvPicPr>
          <p:cNvPr descr="Divider4.png" id="502" name="Google Shape;502;p72"/>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03" name="Google Shape;503;p72"/>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04" name="Google Shape;504;p72"/>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05" name="Google Shape;505;p72"/>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6" name="Google Shape;506;p72"/>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7" name="Google Shape;507;p72"/>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8" name="Shape 508"/>
        <p:cNvGrpSpPr/>
        <p:nvPr/>
      </p:nvGrpSpPr>
      <p:grpSpPr>
        <a:xfrm>
          <a:off x="0" y="0"/>
          <a:ext cx="0" cy="0"/>
          <a:chOff x="0" y="0"/>
          <a:chExt cx="0" cy="0"/>
        </a:xfrm>
      </p:grpSpPr>
      <p:sp>
        <p:nvSpPr>
          <p:cNvPr id="509" name="Google Shape;509;p73"/>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10" name="Google Shape;510;p73"/>
          <p:cNvGrpSpPr/>
          <p:nvPr/>
        </p:nvGrpSpPr>
        <p:grpSpPr>
          <a:xfrm rot="5400000">
            <a:off x="5719749" y="1629787"/>
            <a:ext cx="4964577" cy="1883925"/>
            <a:chOff x="4152224" y="1218499"/>
            <a:chExt cx="4964577" cy="1883925"/>
          </a:xfrm>
        </p:grpSpPr>
        <p:pic>
          <p:nvPicPr>
            <p:cNvPr id="511" name="Google Shape;511;p73"/>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12" name="Google Shape;512;p73"/>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13" name="Google Shape;513;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4" name="Google Shape;514;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5" name="Shape 515"/>
        <p:cNvGrpSpPr/>
        <p:nvPr/>
      </p:nvGrpSpPr>
      <p:grpSpPr>
        <a:xfrm>
          <a:off x="0" y="0"/>
          <a:ext cx="0" cy="0"/>
          <a:chOff x="0" y="0"/>
          <a:chExt cx="0" cy="0"/>
        </a:xfrm>
      </p:grpSpPr>
      <p:pic>
        <p:nvPicPr>
          <p:cNvPr id="516" name="Google Shape;516;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7" name="Google Shape;517;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8" name="Google Shape;518;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9" name="Google Shape;519;p7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20" name="Google Shape;520;p7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1" name="Google Shape;521;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22" name="Google Shape;522;p7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24" name="Shape 524"/>
        <p:cNvGrpSpPr/>
        <p:nvPr/>
      </p:nvGrpSpPr>
      <p:grpSpPr>
        <a:xfrm>
          <a:off x="0" y="0"/>
          <a:ext cx="0" cy="0"/>
          <a:chOff x="0" y="0"/>
          <a:chExt cx="0" cy="0"/>
        </a:xfrm>
      </p:grpSpPr>
      <p:pic>
        <p:nvPicPr>
          <p:cNvPr id="525" name="Google Shape;525;p7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6" name="Google Shape;526;p7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7" name="Google Shape;527;p75"/>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8" name="Google Shape;528;p7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9" name="Google Shape;529;p7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30" name="Google Shape;530;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32" name="Shape 532"/>
        <p:cNvGrpSpPr/>
        <p:nvPr/>
      </p:nvGrpSpPr>
      <p:grpSpPr>
        <a:xfrm>
          <a:off x="0" y="0"/>
          <a:ext cx="0" cy="0"/>
          <a:chOff x="0" y="0"/>
          <a:chExt cx="0" cy="0"/>
        </a:xfrm>
      </p:grpSpPr>
      <p:pic>
        <p:nvPicPr>
          <p:cNvPr id="533" name="Google Shape;533;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4" name="Google Shape;534;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5" name="Google Shape;535;p76"/>
          <p:cNvGrpSpPr/>
          <p:nvPr/>
        </p:nvGrpSpPr>
        <p:grpSpPr>
          <a:xfrm>
            <a:off x="5709066" y="201260"/>
            <a:ext cx="2296623" cy="4424889"/>
            <a:chOff x="5598780" y="137712"/>
            <a:chExt cx="2577001" cy="4664652"/>
          </a:xfrm>
        </p:grpSpPr>
        <p:pic>
          <p:nvPicPr>
            <p:cNvPr id="536" name="Google Shape;536;p76"/>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7" name="Google Shape;537;p76"/>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9" name="Google Shape;539;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40" name="Google Shape;540;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76"/>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42" name="Shape 542"/>
        <p:cNvGrpSpPr/>
        <p:nvPr/>
      </p:nvGrpSpPr>
      <p:grpSpPr>
        <a:xfrm>
          <a:off x="0" y="0"/>
          <a:ext cx="0" cy="0"/>
          <a:chOff x="0" y="0"/>
          <a:chExt cx="0" cy="0"/>
        </a:xfrm>
      </p:grpSpPr>
      <p:pic>
        <p:nvPicPr>
          <p:cNvPr id="543" name="Google Shape;543;p7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4" name="Google Shape;544;p7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5" name="Google Shape;545;p7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6" name="Google Shape;546;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7" name="Google Shape;547;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7"/>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77"/>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50" name="Shape 550"/>
        <p:cNvGrpSpPr/>
        <p:nvPr/>
      </p:nvGrpSpPr>
      <p:grpSpPr>
        <a:xfrm>
          <a:off x="0" y="0"/>
          <a:ext cx="0" cy="0"/>
          <a:chOff x="0" y="0"/>
          <a:chExt cx="0" cy="0"/>
        </a:xfrm>
      </p:grpSpPr>
      <p:pic>
        <p:nvPicPr>
          <p:cNvPr id="551" name="Google Shape;551;p78"/>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52" name="Google Shape;552;p7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3" name="Google Shape;553;p78"/>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4" name="Google Shape;554;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5" name="Google Shape;555;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6" name="Google Shape;556;p78"/>
          <p:cNvGrpSpPr/>
          <p:nvPr/>
        </p:nvGrpSpPr>
        <p:grpSpPr>
          <a:xfrm>
            <a:off x="4344100" y="398125"/>
            <a:ext cx="4546500" cy="4222800"/>
            <a:chOff x="4344100" y="398125"/>
            <a:chExt cx="4546500" cy="4222800"/>
          </a:xfrm>
        </p:grpSpPr>
        <p:sp>
          <p:nvSpPr>
            <p:cNvPr id="557" name="Google Shape;557;p78"/>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78"/>
            <p:cNvGrpSpPr/>
            <p:nvPr/>
          </p:nvGrpSpPr>
          <p:grpSpPr>
            <a:xfrm>
              <a:off x="4445450" y="524200"/>
              <a:ext cx="399495" cy="101100"/>
              <a:chOff x="4445450" y="524200"/>
              <a:chExt cx="399495" cy="101100"/>
            </a:xfrm>
          </p:grpSpPr>
          <p:sp>
            <p:nvSpPr>
              <p:cNvPr id="559" name="Google Shape;559;p78"/>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8"/>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78"/>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63" name="Shape 563"/>
        <p:cNvGrpSpPr/>
        <p:nvPr/>
      </p:nvGrpSpPr>
      <p:grpSpPr>
        <a:xfrm>
          <a:off x="0" y="0"/>
          <a:ext cx="0" cy="0"/>
          <a:chOff x="0" y="0"/>
          <a:chExt cx="0" cy="0"/>
        </a:xfrm>
      </p:grpSpPr>
      <p:pic>
        <p:nvPicPr>
          <p:cNvPr id="564" name="Google Shape;564;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5" name="Google Shape;565;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9" name="Shape 569"/>
        <p:cNvGrpSpPr/>
        <p:nvPr/>
      </p:nvGrpSpPr>
      <p:grpSpPr>
        <a:xfrm>
          <a:off x="0" y="0"/>
          <a:ext cx="0" cy="0"/>
          <a:chOff x="0" y="0"/>
          <a:chExt cx="0" cy="0"/>
        </a:xfrm>
      </p:grpSpPr>
      <p:pic>
        <p:nvPicPr>
          <p:cNvPr id="570" name="Google Shape;570;p80"/>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71" name="Google Shape;571;p80"/>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0"/>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73" name="Google Shape;573;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4" name="Google Shape;574;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6" name="Google Shape;57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7" name="Google Shape;577;p80"/>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8" name="Shape 578"/>
        <p:cNvGrpSpPr/>
        <p:nvPr/>
      </p:nvGrpSpPr>
      <p:grpSpPr>
        <a:xfrm>
          <a:off x="0" y="0"/>
          <a:ext cx="0" cy="0"/>
          <a:chOff x="0" y="0"/>
          <a:chExt cx="0" cy="0"/>
        </a:xfrm>
      </p:grpSpPr>
      <p:pic>
        <p:nvPicPr>
          <p:cNvPr id="579" name="Google Shape;579;p81"/>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80" name="Google Shape;580;p81"/>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81" name="Google Shape;581;p81"/>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2" name="Google Shape;582;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3" name="Google Shape;583;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5" name="Google Shape;585;p8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6" name="Google Shape;586;p8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8" name="Shape 588"/>
        <p:cNvGrpSpPr/>
        <p:nvPr/>
      </p:nvGrpSpPr>
      <p:grpSpPr>
        <a:xfrm>
          <a:off x="0" y="0"/>
          <a:ext cx="0" cy="0"/>
          <a:chOff x="0" y="0"/>
          <a:chExt cx="0" cy="0"/>
        </a:xfrm>
      </p:grpSpPr>
      <p:pic>
        <p:nvPicPr>
          <p:cNvPr id="589" name="Google Shape;589;p8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90" name="Google Shape;590;p8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91" name="Google Shape;591;p8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2" name="Google Shape;592;p8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3" name="Google Shape;593;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94" name="Google Shape;594;p82"/>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5" name="Google Shape;595;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6" name="Google Shape;596;p82"/>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7" name="Shape 597"/>
        <p:cNvGrpSpPr/>
        <p:nvPr/>
      </p:nvGrpSpPr>
      <p:grpSpPr>
        <a:xfrm>
          <a:off x="0" y="0"/>
          <a:ext cx="0" cy="0"/>
          <a:chOff x="0" y="0"/>
          <a:chExt cx="0" cy="0"/>
        </a:xfrm>
      </p:grpSpPr>
      <p:pic>
        <p:nvPicPr>
          <p:cNvPr id="598" name="Google Shape;598;p83"/>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9" name="Google Shape;599;p8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00" name="Google Shape;600;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1" name="Google Shape;601;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2" name="Google Shape;602;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3" name="Google Shape;603;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5" name="Google Shape;605;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6" name="Google Shape;606;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7" name="Shape 607"/>
        <p:cNvGrpSpPr/>
        <p:nvPr/>
      </p:nvGrpSpPr>
      <p:grpSpPr>
        <a:xfrm>
          <a:off x="0" y="0"/>
          <a:ext cx="0" cy="0"/>
          <a:chOff x="0" y="0"/>
          <a:chExt cx="0" cy="0"/>
        </a:xfrm>
      </p:grpSpPr>
      <p:pic>
        <p:nvPicPr>
          <p:cNvPr id="608" name="Google Shape;608;p8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9" name="Google Shape;609;p84"/>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10" name="Google Shape;610;p8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1" name="Google Shape;611;p8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2" name="Google Shape;612;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3" name="Google Shape;613;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4" name="Google Shape;614;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5" name="Google Shape;615;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6" name="Google Shape;616;p8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7" name="Shape 617"/>
        <p:cNvGrpSpPr/>
        <p:nvPr/>
      </p:nvGrpSpPr>
      <p:grpSpPr>
        <a:xfrm>
          <a:off x="0" y="0"/>
          <a:ext cx="0" cy="0"/>
          <a:chOff x="0" y="0"/>
          <a:chExt cx="0" cy="0"/>
        </a:xfrm>
      </p:grpSpPr>
      <p:pic>
        <p:nvPicPr>
          <p:cNvPr id="618" name="Google Shape;618;p85"/>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9" name="Google Shape;619;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20" name="Google Shape;620;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1" name="Google Shape;621;p85"/>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2" name="Google Shape;622;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3" name="Google Shape;623;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4" name="Google Shape;624;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5" name="Google Shape;625;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6" name="Google Shape;626;p85"/>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27" name="Google Shape;627;p85"/>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28" name="Google Shape;628;p85"/>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9" name="Shape 629"/>
        <p:cNvGrpSpPr/>
        <p:nvPr/>
      </p:nvGrpSpPr>
      <p:grpSpPr>
        <a:xfrm>
          <a:off x="0" y="0"/>
          <a:ext cx="0" cy="0"/>
          <a:chOff x="0" y="0"/>
          <a:chExt cx="0" cy="0"/>
        </a:xfrm>
      </p:grpSpPr>
      <p:pic>
        <p:nvPicPr>
          <p:cNvPr id="630" name="Google Shape;630;p86"/>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31" name="Google Shape;631;p8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32" name="Google Shape;632;p8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3" name="Google Shape;633;p86"/>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4" name="Google Shape;634;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5" name="Google Shape;635;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6" name="Google Shape;636;p8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7" name="Google Shape;637;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8" name="Google Shape;638;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9" name="Shape 639"/>
        <p:cNvGrpSpPr/>
        <p:nvPr/>
      </p:nvGrpSpPr>
      <p:grpSpPr>
        <a:xfrm>
          <a:off x="0" y="0"/>
          <a:ext cx="0" cy="0"/>
          <a:chOff x="0" y="0"/>
          <a:chExt cx="0" cy="0"/>
        </a:xfrm>
      </p:grpSpPr>
      <p:pic>
        <p:nvPicPr>
          <p:cNvPr id="640" name="Google Shape;640;p87"/>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41" name="Google Shape;641;p87"/>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42" name="Google Shape;642;p87"/>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43" name="Google Shape;643;p8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44" name="Google Shape;644;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5" name="Google Shape;645;p87"/>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7"/>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7" name="Google Shape;647;p87"/>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9" name="Google Shape;649;p87"/>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50" name="Shape 650"/>
        <p:cNvGrpSpPr/>
        <p:nvPr/>
      </p:nvGrpSpPr>
      <p:grpSpPr>
        <a:xfrm>
          <a:off x="0" y="0"/>
          <a:ext cx="0" cy="0"/>
          <a:chOff x="0" y="0"/>
          <a:chExt cx="0" cy="0"/>
        </a:xfrm>
      </p:grpSpPr>
      <p:pic>
        <p:nvPicPr>
          <p:cNvPr id="651" name="Google Shape;651;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2" name="Google Shape;652;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3" name="Google Shape;653;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4" name="Google Shape;654;p8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5" name="Google Shape;655;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6" name="Google Shape;656;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7" name="Google Shape;657;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8" name="Google Shape;658;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9" name="Google Shape;659;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4.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1.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7" Type="http://schemas.openxmlformats.org/officeDocument/2006/relationships/theme" Target="../theme/theme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2" name="Google Shape;27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0" name="Shape 490"/>
        <p:cNvGrpSpPr/>
        <p:nvPr/>
      </p:nvGrpSpPr>
      <p:grpSpPr>
        <a:xfrm>
          <a:off x="0" y="0"/>
          <a:ext cx="0" cy="0"/>
          <a:chOff x="0" y="0"/>
          <a:chExt cx="0" cy="0"/>
        </a:xfrm>
      </p:grpSpPr>
      <p:sp>
        <p:nvSpPr>
          <p:cNvPr id="491" name="Google Shape;49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92" name="Google Shape;492;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xml"/><Relationship Id="rId3" Type="http://schemas.openxmlformats.org/officeDocument/2006/relationships/image" Target="../media/image1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2.xml"/><Relationship Id="rId3" Type="http://schemas.openxmlformats.org/officeDocument/2006/relationships/image" Target="../media/image13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5.xml"/><Relationship Id="rId3" Type="http://schemas.openxmlformats.org/officeDocument/2006/relationships/image" Target="../media/image1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6.xml"/><Relationship Id="rId3" Type="http://schemas.openxmlformats.org/officeDocument/2006/relationships/image" Target="../media/image1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7.xml"/><Relationship Id="rId3" Type="http://schemas.openxmlformats.org/officeDocument/2006/relationships/image" Target="../media/image1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 Id="rId3" Type="http://schemas.openxmlformats.org/officeDocument/2006/relationships/image" Target="../media/image1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9.xml"/><Relationship Id="rId3" Type="http://schemas.openxmlformats.org/officeDocument/2006/relationships/image" Target="../media/image1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0.xml"/><Relationship Id="rId3" Type="http://schemas.openxmlformats.org/officeDocument/2006/relationships/image" Target="../media/image1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image" Target="../media/image142.png"/><Relationship Id="rId4" Type="http://schemas.openxmlformats.org/officeDocument/2006/relationships/image" Target="../media/image14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2.xml"/><Relationship Id="rId3" Type="http://schemas.openxmlformats.org/officeDocument/2006/relationships/image" Target="../media/image142.png"/><Relationship Id="rId4" Type="http://schemas.openxmlformats.org/officeDocument/2006/relationships/image" Target="../media/image14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3.xml"/><Relationship Id="rId3" Type="http://schemas.openxmlformats.org/officeDocument/2006/relationships/image" Target="../media/image142.png"/><Relationship Id="rId4" Type="http://schemas.openxmlformats.org/officeDocument/2006/relationships/image" Target="../media/image14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4.xml"/><Relationship Id="rId3" Type="http://schemas.openxmlformats.org/officeDocument/2006/relationships/image" Target="../media/image142.png"/><Relationship Id="rId4" Type="http://schemas.openxmlformats.org/officeDocument/2006/relationships/image" Target="../media/image14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5.xml"/><Relationship Id="rId3" Type="http://schemas.openxmlformats.org/officeDocument/2006/relationships/image" Target="../media/image142.png"/><Relationship Id="rId4" Type="http://schemas.openxmlformats.org/officeDocument/2006/relationships/image" Target="../media/image14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6.xml"/><Relationship Id="rId3" Type="http://schemas.openxmlformats.org/officeDocument/2006/relationships/image" Target="../media/image142.png"/><Relationship Id="rId4" Type="http://schemas.openxmlformats.org/officeDocument/2006/relationships/image" Target="../media/image14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7.xml"/><Relationship Id="rId3" Type="http://schemas.openxmlformats.org/officeDocument/2006/relationships/image" Target="../media/image142.png"/><Relationship Id="rId4" Type="http://schemas.openxmlformats.org/officeDocument/2006/relationships/image" Target="../media/image14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8.xml"/><Relationship Id="rId3" Type="http://schemas.openxmlformats.org/officeDocument/2006/relationships/image" Target="../media/image142.png"/><Relationship Id="rId4" Type="http://schemas.openxmlformats.org/officeDocument/2006/relationships/image" Target="../media/image14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9.xml"/><Relationship Id="rId3" Type="http://schemas.openxmlformats.org/officeDocument/2006/relationships/image" Target="../media/image142.png"/><Relationship Id="rId4" Type="http://schemas.openxmlformats.org/officeDocument/2006/relationships/image" Target="../media/image14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0.xml"/><Relationship Id="rId3" Type="http://schemas.openxmlformats.org/officeDocument/2006/relationships/image" Target="../media/image142.png"/><Relationship Id="rId4" Type="http://schemas.openxmlformats.org/officeDocument/2006/relationships/image" Target="../media/image14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1.xml"/><Relationship Id="rId3" Type="http://schemas.openxmlformats.org/officeDocument/2006/relationships/image" Target="../media/image142.png"/><Relationship Id="rId4" Type="http://schemas.openxmlformats.org/officeDocument/2006/relationships/image" Target="../media/image14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2.xml"/><Relationship Id="rId3" Type="http://schemas.openxmlformats.org/officeDocument/2006/relationships/image" Target="../media/image142.png"/><Relationship Id="rId4" Type="http://schemas.openxmlformats.org/officeDocument/2006/relationships/image" Target="../media/image14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3.xml"/><Relationship Id="rId3" Type="http://schemas.openxmlformats.org/officeDocument/2006/relationships/image" Target="../media/image142.png"/><Relationship Id="rId4" Type="http://schemas.openxmlformats.org/officeDocument/2006/relationships/image" Target="../media/image14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4.xml"/><Relationship Id="rId3" Type="http://schemas.openxmlformats.org/officeDocument/2006/relationships/image" Target="../media/image142.png"/><Relationship Id="rId4" Type="http://schemas.openxmlformats.org/officeDocument/2006/relationships/image" Target="../media/image141.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5.xml"/><Relationship Id="rId3" Type="http://schemas.openxmlformats.org/officeDocument/2006/relationships/image" Target="../media/image142.png"/><Relationship Id="rId4" Type="http://schemas.openxmlformats.org/officeDocument/2006/relationships/image" Target="../media/image14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137.png"/><Relationship Id="rId4" Type="http://schemas.openxmlformats.org/officeDocument/2006/relationships/image" Target="../media/image1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2.xml"/><Relationship Id="rId3" Type="http://schemas.openxmlformats.org/officeDocument/2006/relationships/hyperlink" Target="https://leetcode.com/problems/koko-eating-banana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hyperlink" Target="http://www.youtube.com/watch?v=Jwd_lkXoLKk" TargetMode="External"/><Relationship Id="rId4" Type="http://schemas.openxmlformats.org/officeDocument/2006/relationships/image" Target="../media/image14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45.png"/><Relationship Id="rId4" Type="http://schemas.openxmlformats.org/officeDocument/2006/relationships/hyperlink" Target="http://www.youtube.com/watch?v=BTZMUDKSpSs" TargetMode="External"/><Relationship Id="rId5" Type="http://schemas.openxmlformats.org/officeDocument/2006/relationships/image" Target="../media/image1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1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6"/>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Binary Search</a:t>
            </a:r>
            <a:endParaRPr sz="3600"/>
          </a:p>
        </p:txBody>
      </p:sp>
      <p:sp>
        <p:nvSpPr>
          <p:cNvPr id="709" name="Google Shape;709;p96"/>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10" name="Google Shape;710;p96"/>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0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Divide-and-Conquer?</a:t>
            </a:r>
            <a:endParaRPr/>
          </a:p>
        </p:txBody>
      </p:sp>
      <p:sp>
        <p:nvSpPr>
          <p:cNvPr id="773" name="Google Shape;773;p10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Divide: Break the problem into smaller, identical subproblems.</a:t>
            </a:r>
            <a:endParaRPr/>
          </a:p>
          <a:p>
            <a:pPr indent="-342900" lvl="0" marL="457200" rtl="0" algn="l">
              <a:spcBef>
                <a:spcPts val="0"/>
              </a:spcBef>
              <a:spcAft>
                <a:spcPts val="0"/>
              </a:spcAft>
              <a:buSzPts val="1800"/>
              <a:buChar char="✱"/>
            </a:pPr>
            <a:r>
              <a:rPr lang="en"/>
              <a:t>Conquer: Solve the subproblems (often using recursion).</a:t>
            </a:r>
            <a:endParaRPr/>
          </a:p>
          <a:p>
            <a:pPr indent="-342900" lvl="0" marL="457200" rtl="0" algn="l">
              <a:spcBef>
                <a:spcPts val="0"/>
              </a:spcBef>
              <a:spcAft>
                <a:spcPts val="0"/>
              </a:spcAft>
              <a:buSzPts val="1800"/>
              <a:buChar char="✱"/>
            </a:pPr>
            <a:r>
              <a:rPr lang="en"/>
              <a:t>Combine: Merge the solutions to form the final result.</a:t>
            </a:r>
            <a:endParaRPr/>
          </a:p>
        </p:txBody>
      </p:sp>
      <p:sp>
        <p:nvSpPr>
          <p:cNvPr id="774" name="Google Shape;774;p10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5" name="Google Shape;775;p105"/>
          <p:cNvPicPr preferRelativeResize="0"/>
          <p:nvPr/>
        </p:nvPicPr>
        <p:blipFill>
          <a:blip r:embed="rId3">
            <a:alphaModFix/>
          </a:blip>
          <a:stretch>
            <a:fillRect/>
          </a:stretch>
        </p:blipFill>
        <p:spPr>
          <a:xfrm>
            <a:off x="2285999" y="2441300"/>
            <a:ext cx="4572015" cy="196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 the chat . . .</a:t>
            </a:r>
            <a:endParaRPr b="1"/>
          </a:p>
          <a:p>
            <a:pPr indent="0" lvl="0" marL="0" rtl="0" algn="l">
              <a:spcBef>
                <a:spcPts val="1000"/>
              </a:spcBef>
              <a:spcAft>
                <a:spcPts val="1000"/>
              </a:spcAft>
              <a:buNone/>
            </a:pPr>
            <a:r>
              <a:rPr lang="en"/>
              <a:t>What real-world tasks might involve divide-and-conquer strategies?</a:t>
            </a:r>
            <a:endParaRPr/>
          </a:p>
        </p:txBody>
      </p:sp>
      <p:sp>
        <p:nvSpPr>
          <p:cNvPr id="781" name="Google Shape;781;p10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106"/>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minutes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Search: A Divide &amp; Conquer Example</a:t>
            </a:r>
            <a:endParaRPr/>
          </a:p>
        </p:txBody>
      </p:sp>
      <p:sp>
        <p:nvSpPr>
          <p:cNvPr id="788" name="Google Shape;788;p107"/>
          <p:cNvSpPr txBox="1"/>
          <p:nvPr>
            <p:ph idx="1" type="body"/>
          </p:nvPr>
        </p:nvSpPr>
        <p:spPr>
          <a:xfrm>
            <a:off x="452400" y="1132825"/>
            <a:ext cx="82392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Efficiently searches for a target value in a sorted list.</a:t>
            </a:r>
            <a:endParaRPr/>
          </a:p>
        </p:txBody>
      </p:sp>
      <p:sp>
        <p:nvSpPr>
          <p:cNvPr id="789" name="Google Shape;789;p10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0" name="Google Shape;790;p107"/>
          <p:cNvPicPr preferRelativeResize="0"/>
          <p:nvPr/>
        </p:nvPicPr>
        <p:blipFill>
          <a:blip r:embed="rId3">
            <a:alphaModFix/>
          </a:blip>
          <a:stretch>
            <a:fillRect/>
          </a:stretch>
        </p:blipFill>
        <p:spPr>
          <a:xfrm>
            <a:off x="1628775" y="1781913"/>
            <a:ext cx="5886450" cy="261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8"/>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 the chat . . .</a:t>
            </a:r>
            <a:endParaRPr/>
          </a:p>
          <a:p>
            <a:pPr indent="0" lvl="0" marL="0" rtl="0" algn="l">
              <a:spcBef>
                <a:spcPts val="1000"/>
              </a:spcBef>
              <a:spcAft>
                <a:spcPts val="1000"/>
              </a:spcAft>
              <a:buNone/>
            </a:pPr>
            <a:r>
              <a:rPr lang="en"/>
              <a:t>Why do you think binary search is faster than linear search for sorted lists?</a:t>
            </a:r>
            <a:endParaRPr/>
          </a:p>
        </p:txBody>
      </p:sp>
      <p:sp>
        <p:nvSpPr>
          <p:cNvPr id="796" name="Google Shape;796;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108"/>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function that performs binary search to find the index of a target value in a sorted list. If the value does not exist, return -1.</a:t>
            </a:r>
            <a:endParaRPr/>
          </a:p>
          <a:p>
            <a:pPr indent="0" lvl="0" marL="0" rtl="0" algn="l">
              <a:spcBef>
                <a:spcPts val="1000"/>
              </a:spcBef>
              <a:spcAft>
                <a:spcPts val="0"/>
              </a:spcAft>
              <a:buNone/>
            </a:pPr>
            <a:r>
              <a:rPr b="1" lang="en"/>
              <a:t>Example:</a:t>
            </a:r>
            <a:endParaRPr/>
          </a:p>
          <a:p>
            <a:pPr indent="-342900" lvl="0" marL="457200" rtl="0" algn="l">
              <a:spcBef>
                <a:spcPts val="1000"/>
              </a:spcBef>
              <a:spcAft>
                <a:spcPts val="0"/>
              </a:spcAft>
              <a:buSzPts val="1800"/>
              <a:buChar char="✱"/>
            </a:pPr>
            <a:r>
              <a:rPr b="1" lang="en"/>
              <a:t>Input:</a:t>
            </a:r>
            <a:r>
              <a:rPr lang="en"/>
              <a:t> </a:t>
            </a:r>
            <a:r>
              <a:rPr lang="en">
                <a:latin typeface="Consolas"/>
                <a:ea typeface="Consolas"/>
                <a:cs typeface="Consolas"/>
                <a:sym typeface="Consolas"/>
              </a:rPr>
              <a:t>nums = [1, 3, 5, 7, 9, 11, 12]</a:t>
            </a:r>
            <a:r>
              <a:rPr lang="en"/>
              <a:t>, </a:t>
            </a:r>
            <a:r>
              <a:rPr lang="en">
                <a:latin typeface="Consolas"/>
                <a:ea typeface="Consolas"/>
                <a:cs typeface="Consolas"/>
                <a:sym typeface="Consolas"/>
              </a:rPr>
              <a:t>target = 5</a:t>
            </a:r>
            <a:br>
              <a:rPr lang="en"/>
            </a:br>
            <a:r>
              <a:rPr b="1" lang="en"/>
              <a:t>Output:</a:t>
            </a:r>
            <a:r>
              <a:rPr lang="en"/>
              <a:t> </a:t>
            </a:r>
            <a:r>
              <a:rPr lang="en">
                <a:latin typeface="Consolas"/>
                <a:ea typeface="Consolas"/>
                <a:cs typeface="Consolas"/>
                <a:sym typeface="Consolas"/>
              </a:rPr>
              <a:t>2</a:t>
            </a:r>
            <a:endParaRPr>
              <a:latin typeface="Consolas"/>
              <a:ea typeface="Consolas"/>
              <a:cs typeface="Consolas"/>
              <a:sym typeface="Consolas"/>
            </a:endParaRPr>
          </a:p>
        </p:txBody>
      </p:sp>
      <p:sp>
        <p:nvSpPr>
          <p:cNvPr id="803" name="Google Shape;803;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4" name="Google Shape;804;p10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 minutes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10" name="Google Shape;810;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1" name="Google Shape;811;p110"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cxnSp>
        <p:nvCxnSpPr>
          <p:cNvPr id="812" name="Google Shape;812;p110"/>
          <p:cNvCxnSpPr/>
          <p:nvPr/>
        </p:nvCxnSpPr>
        <p:spPr>
          <a:xfrm rot="10800000">
            <a:off x="3517925" y="116965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813" name="Google Shape;813;p110"/>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			     R(6)</a:t>
            </a:r>
            <a:endParaRPr sz="1800">
              <a:solidFill>
                <a:schemeClr val="dk1"/>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19" name="Google Shape;819;p11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0" name="Google Shape;820;p111"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cxnSp>
        <p:nvCxnSpPr>
          <p:cNvPr id="821" name="Google Shape;821;p111"/>
          <p:cNvCxnSpPr/>
          <p:nvPr/>
        </p:nvCxnSpPr>
        <p:spPr>
          <a:xfrm rot="10800000">
            <a:off x="1763275" y="13346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822" name="Google Shape;822;p111"/>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			     R(6)</a:t>
            </a:r>
            <a:endParaRPr sz="1800">
              <a:solidFill>
                <a:schemeClr val="dk1"/>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28" name="Google Shape;828;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9" name="Google Shape;829;p112"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cxnSp>
        <p:nvCxnSpPr>
          <p:cNvPr id="830" name="Google Shape;830;p112"/>
          <p:cNvCxnSpPr/>
          <p:nvPr/>
        </p:nvCxnSpPr>
        <p:spPr>
          <a:xfrm rot="10800000">
            <a:off x="2430575" y="17395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831" name="Google Shape;831;p112"/>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    mid	     R(6)</a:t>
            </a:r>
            <a:endParaRPr sz="1800">
              <a:solidFill>
                <a:srgbClr val="FF0000"/>
              </a:solidFill>
              <a:latin typeface="Consolas"/>
              <a:ea typeface="Consolas"/>
              <a:cs typeface="Consolas"/>
              <a:sym typeface="Consolas"/>
            </a:endParaRPr>
          </a:p>
        </p:txBody>
      </p:sp>
      <p:sp>
        <p:nvSpPr>
          <p:cNvPr id="832" name="Google Shape;832;p112"/>
          <p:cNvSpPr txBox="1"/>
          <p:nvPr/>
        </p:nvSpPr>
        <p:spPr>
          <a:xfrm>
            <a:off x="3291550" y="14959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(0+6) // 2 = 3</a:t>
            </a:r>
            <a:endParaRPr sz="1500">
              <a:solidFill>
                <a:schemeClr val="lt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38" name="Google Shape;838;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9" name="Google Shape;839;p113"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cxnSp>
        <p:nvCxnSpPr>
          <p:cNvPr id="840" name="Google Shape;840;p113"/>
          <p:cNvCxnSpPr/>
          <p:nvPr/>
        </p:nvCxnSpPr>
        <p:spPr>
          <a:xfrm rot="10800000">
            <a:off x="2655525" y="192695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841" name="Google Shape;841;p113"/>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    mid	     R(6)</a:t>
            </a:r>
            <a:endParaRPr sz="1800">
              <a:solidFill>
                <a:schemeClr val="dk1"/>
              </a:solidFill>
              <a:latin typeface="Consolas"/>
              <a:ea typeface="Consolas"/>
              <a:cs typeface="Consolas"/>
              <a:sym typeface="Consolas"/>
            </a:endParaRPr>
          </a:p>
        </p:txBody>
      </p:sp>
      <p:sp>
        <p:nvSpPr>
          <p:cNvPr id="842" name="Google Shape;842;p113"/>
          <p:cNvSpPr txBox="1"/>
          <p:nvPr/>
        </p:nvSpPr>
        <p:spPr>
          <a:xfrm>
            <a:off x="3457725" y="168335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a</a:t>
            </a:r>
            <a:r>
              <a:rPr lang="en" sz="1500">
                <a:solidFill>
                  <a:schemeClr val="lt1"/>
                </a:solidFill>
                <a:latin typeface="Poppins"/>
                <a:ea typeface="Poppins"/>
                <a:cs typeface="Poppins"/>
                <a:sym typeface="Poppins"/>
              </a:rPr>
              <a:t>rr[3] = 7</a:t>
            </a:r>
            <a:endParaRPr sz="1500">
              <a:solidFill>
                <a:schemeClr val="lt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48" name="Google Shape;848;p1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9" name="Google Shape;849;p114"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cxnSp>
        <p:nvCxnSpPr>
          <p:cNvPr id="850" name="Google Shape;850;p114"/>
          <p:cNvCxnSpPr/>
          <p:nvPr/>
        </p:nvCxnSpPr>
        <p:spPr>
          <a:xfrm rot="10800000">
            <a:off x="2813000" y="231685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851" name="Google Shape;851;p114"/>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    mid	     R(6)</a:t>
            </a:r>
            <a:endParaRPr sz="1800">
              <a:solidFill>
                <a:schemeClr val="dk1"/>
              </a:solidFill>
              <a:latin typeface="Consolas"/>
              <a:ea typeface="Consolas"/>
              <a:cs typeface="Consolas"/>
              <a:sym typeface="Consolas"/>
            </a:endParaRPr>
          </a:p>
        </p:txBody>
      </p:sp>
      <p:sp>
        <p:nvSpPr>
          <p:cNvPr id="852" name="Google Shape;852;p114"/>
          <p:cNvSpPr txBox="1"/>
          <p:nvPr/>
        </p:nvSpPr>
        <p:spPr>
          <a:xfrm>
            <a:off x="3661400" y="209695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a:t>
            </a:r>
            <a:r>
              <a:rPr lang="en" sz="1500">
                <a:solidFill>
                  <a:schemeClr val="lt1"/>
                </a:solidFill>
                <a:latin typeface="Poppins"/>
                <a:ea typeface="Poppins"/>
                <a:cs typeface="Poppins"/>
                <a:sym typeface="Poppins"/>
              </a:rPr>
              <a:t> &gt; 7 ?</a:t>
            </a:r>
            <a:endParaRPr sz="1500">
              <a:solidFill>
                <a:schemeClr val="lt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16" name="Google Shape;716;p97"/>
          <p:cNvGraphicFramePr/>
          <p:nvPr/>
        </p:nvGraphicFramePr>
        <p:xfrm>
          <a:off x="451525" y="1242597"/>
          <a:ext cx="3000000" cy="3000000"/>
        </p:xfrm>
        <a:graphic>
          <a:graphicData uri="http://schemas.openxmlformats.org/drawingml/2006/table">
            <a:tbl>
              <a:tblPr>
                <a:noFill/>
                <a:tableStyleId>{93D12941-9629-44BD-BD8B-6DF931FE8ADB}</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Divide-and-Conquer</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0:10 - 0:45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sz="1800">
                        <a:solidFill>
                          <a:schemeClr val="dk1"/>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solidFill>
                          <a:schemeClr val="dk1"/>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1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58" name="Google Shape;858;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9" name="Google Shape;859;p115"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cxnSp>
        <p:nvCxnSpPr>
          <p:cNvPr id="860" name="Google Shape;860;p115"/>
          <p:cNvCxnSpPr/>
          <p:nvPr/>
        </p:nvCxnSpPr>
        <p:spPr>
          <a:xfrm rot="10800000">
            <a:off x="4683925" y="288625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861" name="Google Shape;861;p115"/>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    mid	     R(6)</a:t>
            </a:r>
            <a:endParaRPr sz="1800">
              <a:solidFill>
                <a:schemeClr val="dk1"/>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67" name="Google Shape;867;p11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8" name="Google Shape;868;p116"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869" name="Google Shape;869;p116"/>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a:t>
            </a:r>
            <a:r>
              <a:rPr lang="en" sz="1800">
                <a:solidFill>
                  <a:schemeClr val="dk1"/>
                </a:solidFill>
                <a:highlight>
                  <a:srgbClr val="FFF2CC"/>
                </a:highlight>
                <a:latin typeface="Consolas"/>
                <a:ea typeface="Consolas"/>
                <a:cs typeface="Consolas"/>
                <a:sym typeface="Consolas"/>
              </a:rPr>
              <a:t>1, 3, 5,</a:t>
            </a:r>
            <a:r>
              <a:rPr lang="en" sz="1800">
                <a:solidFill>
                  <a:schemeClr val="dk1"/>
                </a:solidFill>
                <a:latin typeface="Consolas"/>
                <a:ea typeface="Consolas"/>
                <a:cs typeface="Consolas"/>
                <a:sym typeface="Consolas"/>
              </a:rPr>
              <a:t>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     mid	     R(6)</a:t>
            </a:r>
            <a:endParaRPr sz="1800">
              <a:solidFill>
                <a:schemeClr val="dk1"/>
              </a:solidFill>
              <a:latin typeface="Consolas"/>
              <a:ea typeface="Consolas"/>
              <a:cs typeface="Consolas"/>
              <a:sym typeface="Consolas"/>
            </a:endParaRPr>
          </a:p>
        </p:txBody>
      </p:sp>
      <p:pic>
        <p:nvPicPr>
          <p:cNvPr descr="a blue square with white lines on it (Provided by Tenor)" id="870" name="Google Shape;870;p116"/>
          <p:cNvPicPr preferRelativeResize="0"/>
          <p:nvPr/>
        </p:nvPicPr>
        <p:blipFill>
          <a:blip r:embed="rId4">
            <a:alphaModFix/>
          </a:blip>
          <a:stretch>
            <a:fillRect/>
          </a:stretch>
        </p:blipFill>
        <p:spPr>
          <a:xfrm>
            <a:off x="1554500" y="1455525"/>
            <a:ext cx="1358700" cy="1358700"/>
          </a:xfrm>
          <a:prstGeom prst="rect">
            <a:avLst/>
          </a:prstGeom>
          <a:noFill/>
          <a:ln>
            <a:noFill/>
          </a:ln>
        </p:spPr>
      </p:pic>
      <p:cxnSp>
        <p:nvCxnSpPr>
          <p:cNvPr id="871" name="Google Shape;871;p116"/>
          <p:cNvCxnSpPr/>
          <p:nvPr/>
        </p:nvCxnSpPr>
        <p:spPr>
          <a:xfrm rot="10800000">
            <a:off x="4683925" y="2886250"/>
            <a:ext cx="8022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1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77" name="Google Shape;877;p11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8" name="Google Shape;878;p117"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879" name="Google Shape;879;p117"/>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  R(2)</a:t>
            </a:r>
            <a:endParaRPr sz="1800">
              <a:solidFill>
                <a:schemeClr val="dk1"/>
              </a:solidFill>
              <a:latin typeface="Consolas"/>
              <a:ea typeface="Consolas"/>
              <a:cs typeface="Consolas"/>
              <a:sym typeface="Consolas"/>
            </a:endParaRPr>
          </a:p>
        </p:txBody>
      </p:sp>
      <p:pic>
        <p:nvPicPr>
          <p:cNvPr descr="a blue square with white lines on it (Provided by Tenor)" id="880" name="Google Shape;880;p117"/>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881" name="Google Shape;881;p117"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882" name="Google Shape;882;p117"/>
          <p:cNvCxnSpPr/>
          <p:nvPr/>
        </p:nvCxnSpPr>
        <p:spPr>
          <a:xfrm rot="10800000">
            <a:off x="3973425" y="1455525"/>
            <a:ext cx="8022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88" name="Google Shape;888;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9" name="Google Shape;889;p118"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890" name="Google Shape;890;p118"/>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  R(2)</a:t>
            </a:r>
            <a:endParaRPr sz="1800">
              <a:solidFill>
                <a:schemeClr val="dk1"/>
              </a:solidFill>
              <a:latin typeface="Consolas"/>
              <a:ea typeface="Consolas"/>
              <a:cs typeface="Consolas"/>
              <a:sym typeface="Consolas"/>
            </a:endParaRPr>
          </a:p>
        </p:txBody>
      </p:sp>
      <p:pic>
        <p:nvPicPr>
          <p:cNvPr descr="a blue square with white lines on it (Provided by Tenor)" id="891" name="Google Shape;891;p118"/>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892" name="Google Shape;892;p118"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893" name="Google Shape;893;p118"/>
          <p:cNvCxnSpPr/>
          <p:nvPr/>
        </p:nvCxnSpPr>
        <p:spPr>
          <a:xfrm rot="10800000">
            <a:off x="2151450" y="1656975"/>
            <a:ext cx="8022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899" name="Google Shape;899;p11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0" name="Google Shape;900;p119"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901" name="Google Shape;901;p119"/>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L(0)midR(2)</a:t>
            </a:r>
            <a:endParaRPr sz="1800">
              <a:solidFill>
                <a:schemeClr val="dk1"/>
              </a:solidFill>
              <a:latin typeface="Consolas"/>
              <a:ea typeface="Consolas"/>
              <a:cs typeface="Consolas"/>
              <a:sym typeface="Consolas"/>
            </a:endParaRPr>
          </a:p>
        </p:txBody>
      </p:sp>
      <p:pic>
        <p:nvPicPr>
          <p:cNvPr descr="a blue square with white lines on it (Provided by Tenor)" id="902" name="Google Shape;902;p119"/>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903" name="Google Shape;903;p119"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904" name="Google Shape;904;p119"/>
          <p:cNvCxnSpPr/>
          <p:nvPr/>
        </p:nvCxnSpPr>
        <p:spPr>
          <a:xfrm rot="10800000">
            <a:off x="2818775" y="203185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905" name="Google Shape;905;p119"/>
          <p:cNvSpPr txBox="1"/>
          <p:nvPr/>
        </p:nvSpPr>
        <p:spPr>
          <a:xfrm>
            <a:off x="3620975" y="178825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(0+2) // 2 = 1</a:t>
            </a:r>
            <a:endParaRPr sz="1500">
              <a:solidFill>
                <a:schemeClr val="lt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2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911" name="Google Shape;911;p12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2" name="Google Shape;912;p120"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913" name="Google Shape;913;p120"/>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L(0)midR(2)</a:t>
            </a:r>
            <a:endParaRPr sz="1800">
              <a:solidFill>
                <a:schemeClr val="dk1"/>
              </a:solidFill>
              <a:latin typeface="Consolas"/>
              <a:ea typeface="Consolas"/>
              <a:cs typeface="Consolas"/>
              <a:sym typeface="Consolas"/>
            </a:endParaRPr>
          </a:p>
        </p:txBody>
      </p:sp>
      <p:pic>
        <p:nvPicPr>
          <p:cNvPr descr="a blue square with white lines on it (Provided by Tenor)" id="914" name="Google Shape;914;p120"/>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915" name="Google Shape;915;p120"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916" name="Google Shape;916;p120"/>
          <p:cNvCxnSpPr/>
          <p:nvPr/>
        </p:nvCxnSpPr>
        <p:spPr>
          <a:xfrm rot="10800000">
            <a:off x="3066225" y="22268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917" name="Google Shape;917;p120"/>
          <p:cNvSpPr txBox="1"/>
          <p:nvPr/>
        </p:nvSpPr>
        <p:spPr>
          <a:xfrm>
            <a:off x="3838425" y="20357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a</a:t>
            </a:r>
            <a:r>
              <a:rPr lang="en" sz="1500">
                <a:solidFill>
                  <a:schemeClr val="lt1"/>
                </a:solidFill>
                <a:latin typeface="Poppins"/>
                <a:ea typeface="Poppins"/>
                <a:cs typeface="Poppins"/>
                <a:sym typeface="Poppins"/>
              </a:rPr>
              <a:t>rr[1] = 3</a:t>
            </a:r>
            <a:endParaRPr sz="1500">
              <a:solidFill>
                <a:schemeClr val="lt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2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923" name="Google Shape;923;p12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4" name="Google Shape;924;p121"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925" name="Google Shape;925;p121"/>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L(0)midR(2)</a:t>
            </a:r>
            <a:endParaRPr sz="1800">
              <a:solidFill>
                <a:schemeClr val="dk1"/>
              </a:solidFill>
              <a:latin typeface="Consolas"/>
              <a:ea typeface="Consolas"/>
              <a:cs typeface="Consolas"/>
              <a:sym typeface="Consolas"/>
            </a:endParaRPr>
          </a:p>
        </p:txBody>
      </p:sp>
      <p:pic>
        <p:nvPicPr>
          <p:cNvPr descr="a blue square with white lines on it (Provided by Tenor)" id="926" name="Google Shape;926;p121"/>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927" name="Google Shape;927;p121"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928" name="Google Shape;928;p121"/>
          <p:cNvCxnSpPr/>
          <p:nvPr/>
        </p:nvCxnSpPr>
        <p:spPr>
          <a:xfrm rot="10800000">
            <a:off x="3274650" y="25642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929" name="Google Shape;929;p121"/>
          <p:cNvSpPr txBox="1"/>
          <p:nvPr/>
        </p:nvSpPr>
        <p:spPr>
          <a:xfrm>
            <a:off x="4046850" y="23731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 &gt; 3 ?</a:t>
            </a:r>
            <a:endParaRPr sz="1500">
              <a:solidFill>
                <a:schemeClr val="lt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935" name="Google Shape;935;p12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6" name="Google Shape;936;p122"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937" name="Google Shape;937;p122"/>
          <p:cNvSpPr txBox="1"/>
          <p:nvPr/>
        </p:nvSpPr>
        <p:spPr>
          <a:xfrm>
            <a:off x="2565475" y="24075"/>
            <a:ext cx="6523200" cy="908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a:t>
            </a:r>
            <a:r>
              <a:rPr lang="en" sz="1800">
                <a:solidFill>
                  <a:schemeClr val="dk1"/>
                </a:solidFill>
                <a:highlight>
                  <a:srgbClr val="FFF2CC"/>
                </a:highlight>
                <a:latin typeface="Consolas"/>
                <a:ea typeface="Consolas"/>
                <a:cs typeface="Consolas"/>
                <a:sym typeface="Consolas"/>
              </a:rPr>
              <a:t> 5</a:t>
            </a:r>
            <a:r>
              <a:rPr lang="en" sz="1800">
                <a:solidFill>
                  <a:schemeClr val="dk1"/>
                </a:solidFill>
                <a:latin typeface="Consolas"/>
                <a:ea typeface="Consolas"/>
                <a:cs typeface="Consolas"/>
                <a:sym typeface="Consolas"/>
              </a:rPr>
              <a:t>,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100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L(0)midR(2)</a:t>
            </a:r>
            <a:endParaRPr sz="1800">
              <a:solidFill>
                <a:schemeClr val="dk1"/>
              </a:solidFill>
              <a:latin typeface="Consolas"/>
              <a:ea typeface="Consolas"/>
              <a:cs typeface="Consolas"/>
              <a:sym typeface="Consolas"/>
            </a:endParaRPr>
          </a:p>
        </p:txBody>
      </p:sp>
      <p:pic>
        <p:nvPicPr>
          <p:cNvPr descr="a blue square with white lines on it (Provided by Tenor)" id="938" name="Google Shape;938;p122"/>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939" name="Google Shape;939;p122"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940" name="Google Shape;940;p122"/>
          <p:cNvCxnSpPr/>
          <p:nvPr/>
        </p:nvCxnSpPr>
        <p:spPr>
          <a:xfrm rot="10800000">
            <a:off x="3274650" y="25642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941" name="Google Shape;941;p122"/>
          <p:cNvSpPr txBox="1"/>
          <p:nvPr/>
        </p:nvSpPr>
        <p:spPr>
          <a:xfrm>
            <a:off x="4046850" y="23731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 &gt; 3 ?</a:t>
            </a:r>
            <a:endParaRPr sz="1500">
              <a:solidFill>
                <a:schemeClr val="lt1"/>
              </a:solidFill>
              <a:latin typeface="Poppins"/>
              <a:ea typeface="Poppins"/>
              <a:cs typeface="Poppins"/>
              <a:sym typeface="Poppins"/>
            </a:endParaRPr>
          </a:p>
        </p:txBody>
      </p:sp>
      <p:pic>
        <p:nvPicPr>
          <p:cNvPr descr="a blue square with white lines on it (Provided by Tenor)" id="942" name="Google Shape;942;p122"/>
          <p:cNvPicPr preferRelativeResize="0"/>
          <p:nvPr/>
        </p:nvPicPr>
        <p:blipFill>
          <a:blip r:embed="rId4">
            <a:alphaModFix/>
          </a:blip>
          <a:stretch>
            <a:fillRect/>
          </a:stretch>
        </p:blipFill>
        <p:spPr>
          <a:xfrm>
            <a:off x="2446725" y="1755425"/>
            <a:ext cx="1358700" cy="135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948" name="Google Shape;948;p12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9" name="Google Shape;949;p123"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950" name="Google Shape;950;p123"/>
          <p:cNvSpPr txBox="1"/>
          <p:nvPr/>
        </p:nvSpPr>
        <p:spPr>
          <a:xfrm>
            <a:off x="2565475" y="24075"/>
            <a:ext cx="6523200" cy="135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L(2)</a:t>
            </a:r>
            <a:endParaRPr sz="1800">
              <a:solidFill>
                <a:srgbClr val="FF0000"/>
              </a:solidFill>
              <a:latin typeface="Consolas"/>
              <a:ea typeface="Consolas"/>
              <a:cs typeface="Consolas"/>
              <a:sym typeface="Consolas"/>
            </a:endParaRPr>
          </a:p>
          <a:p>
            <a:pPr indent="0" lvl="0" marL="1828800" rtl="0" algn="l">
              <a:lnSpc>
                <a:spcPct val="115000"/>
              </a:lnSpc>
              <a:spcBef>
                <a:spcPts val="1000"/>
              </a:spcBef>
              <a:spcAft>
                <a:spcPts val="1000"/>
              </a:spcAft>
              <a:buNone/>
            </a:pPr>
            <a:r>
              <a:rPr lang="en" sz="1800">
                <a:solidFill>
                  <a:srgbClr val="FF0000"/>
                </a:solidFill>
                <a:latin typeface="Consolas"/>
                <a:ea typeface="Consolas"/>
                <a:cs typeface="Consolas"/>
                <a:sym typeface="Consolas"/>
              </a:rPr>
              <a:t>  R(2)</a:t>
            </a:r>
            <a:endParaRPr sz="1800">
              <a:solidFill>
                <a:schemeClr val="dk1"/>
              </a:solidFill>
              <a:latin typeface="Consolas"/>
              <a:ea typeface="Consolas"/>
              <a:cs typeface="Consolas"/>
              <a:sym typeface="Consolas"/>
            </a:endParaRPr>
          </a:p>
        </p:txBody>
      </p:sp>
      <p:pic>
        <p:nvPicPr>
          <p:cNvPr descr="a blue square with white lines on it (Provided by Tenor)" id="951" name="Google Shape;951;p123"/>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952" name="Google Shape;952;p123"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953" name="Google Shape;953;p123"/>
          <p:cNvCxnSpPr/>
          <p:nvPr/>
        </p:nvCxnSpPr>
        <p:spPr>
          <a:xfrm rot="10800000">
            <a:off x="3274650" y="25642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954" name="Google Shape;954;p123"/>
          <p:cNvSpPr txBox="1"/>
          <p:nvPr/>
        </p:nvSpPr>
        <p:spPr>
          <a:xfrm>
            <a:off x="4046850" y="23731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 &gt; 3 ?</a:t>
            </a:r>
            <a:endParaRPr sz="1500">
              <a:solidFill>
                <a:schemeClr val="lt1"/>
              </a:solidFill>
              <a:latin typeface="Poppins"/>
              <a:ea typeface="Poppins"/>
              <a:cs typeface="Poppins"/>
              <a:sym typeface="Poppins"/>
            </a:endParaRPr>
          </a:p>
        </p:txBody>
      </p:sp>
      <p:pic>
        <p:nvPicPr>
          <p:cNvPr descr="a blue square with white lines on it (Provided by Tenor)" id="955" name="Google Shape;955;p123"/>
          <p:cNvPicPr preferRelativeResize="0"/>
          <p:nvPr/>
        </p:nvPicPr>
        <p:blipFill>
          <a:blip r:embed="rId4">
            <a:alphaModFix/>
          </a:blip>
          <a:stretch>
            <a:fillRect/>
          </a:stretch>
        </p:blipFill>
        <p:spPr>
          <a:xfrm>
            <a:off x="2446725" y="1755425"/>
            <a:ext cx="1358700" cy="1358700"/>
          </a:xfrm>
          <a:prstGeom prst="rect">
            <a:avLst/>
          </a:prstGeom>
          <a:noFill/>
          <a:ln>
            <a:noFill/>
          </a:ln>
        </p:spPr>
      </p:pic>
      <p:pic>
        <p:nvPicPr>
          <p:cNvPr id="956" name="Google Shape;956;p123" title="Screenshot 2025-07-16 at 7.20.56 PM.png"/>
          <p:cNvPicPr preferRelativeResize="0"/>
          <p:nvPr/>
        </p:nvPicPr>
        <p:blipFill>
          <a:blip r:embed="rId3">
            <a:alphaModFix/>
          </a:blip>
          <a:stretch>
            <a:fillRect/>
          </a:stretch>
        </p:blipFill>
        <p:spPr>
          <a:xfrm>
            <a:off x="914400" y="1656975"/>
            <a:ext cx="4926075" cy="2199399"/>
          </a:xfrm>
          <a:prstGeom prst="rect">
            <a:avLst/>
          </a:prstGeom>
          <a:noFill/>
          <a:ln>
            <a:noFill/>
          </a:ln>
        </p:spPr>
      </p:pic>
      <p:cxnSp>
        <p:nvCxnSpPr>
          <p:cNvPr id="957" name="Google Shape;957;p123"/>
          <p:cNvCxnSpPr/>
          <p:nvPr/>
        </p:nvCxnSpPr>
        <p:spPr>
          <a:xfrm rot="10800000">
            <a:off x="4418950" y="1809375"/>
            <a:ext cx="8022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2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963" name="Google Shape;963;p12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4" name="Google Shape;964;p124"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965" name="Google Shape;965;p124"/>
          <p:cNvSpPr txBox="1"/>
          <p:nvPr/>
        </p:nvSpPr>
        <p:spPr>
          <a:xfrm>
            <a:off x="2565475" y="24075"/>
            <a:ext cx="6523200" cy="135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L(2)</a:t>
            </a:r>
            <a:endParaRPr sz="1800">
              <a:solidFill>
                <a:srgbClr val="FF0000"/>
              </a:solidFill>
              <a:latin typeface="Consolas"/>
              <a:ea typeface="Consolas"/>
              <a:cs typeface="Consolas"/>
              <a:sym typeface="Consolas"/>
            </a:endParaRPr>
          </a:p>
          <a:p>
            <a:pPr indent="0" lvl="0" marL="1828800" rtl="0" algn="l">
              <a:lnSpc>
                <a:spcPct val="115000"/>
              </a:lnSpc>
              <a:spcBef>
                <a:spcPts val="1000"/>
              </a:spcBef>
              <a:spcAft>
                <a:spcPts val="1000"/>
              </a:spcAft>
              <a:buNone/>
            </a:pPr>
            <a:r>
              <a:rPr lang="en" sz="1800">
                <a:solidFill>
                  <a:srgbClr val="FF0000"/>
                </a:solidFill>
                <a:latin typeface="Consolas"/>
                <a:ea typeface="Consolas"/>
                <a:cs typeface="Consolas"/>
                <a:sym typeface="Consolas"/>
              </a:rPr>
              <a:t>  R(2)</a:t>
            </a:r>
            <a:endParaRPr sz="1800">
              <a:solidFill>
                <a:schemeClr val="dk1"/>
              </a:solidFill>
              <a:latin typeface="Consolas"/>
              <a:ea typeface="Consolas"/>
              <a:cs typeface="Consolas"/>
              <a:sym typeface="Consolas"/>
            </a:endParaRPr>
          </a:p>
        </p:txBody>
      </p:sp>
      <p:pic>
        <p:nvPicPr>
          <p:cNvPr descr="a blue square with white lines on it (Provided by Tenor)" id="966" name="Google Shape;966;p124"/>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967" name="Google Shape;967;p124"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968" name="Google Shape;968;p124"/>
          <p:cNvCxnSpPr/>
          <p:nvPr/>
        </p:nvCxnSpPr>
        <p:spPr>
          <a:xfrm rot="10800000">
            <a:off x="3274650" y="25642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969" name="Google Shape;969;p124"/>
          <p:cNvSpPr txBox="1"/>
          <p:nvPr/>
        </p:nvSpPr>
        <p:spPr>
          <a:xfrm>
            <a:off x="4046850" y="23731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 &gt; 3 ?</a:t>
            </a:r>
            <a:endParaRPr sz="1500">
              <a:solidFill>
                <a:schemeClr val="lt1"/>
              </a:solidFill>
              <a:latin typeface="Poppins"/>
              <a:ea typeface="Poppins"/>
              <a:cs typeface="Poppins"/>
              <a:sym typeface="Poppins"/>
            </a:endParaRPr>
          </a:p>
        </p:txBody>
      </p:sp>
      <p:pic>
        <p:nvPicPr>
          <p:cNvPr descr="a blue square with white lines on it (Provided by Tenor)" id="970" name="Google Shape;970;p124"/>
          <p:cNvPicPr preferRelativeResize="0"/>
          <p:nvPr/>
        </p:nvPicPr>
        <p:blipFill>
          <a:blip r:embed="rId4">
            <a:alphaModFix/>
          </a:blip>
          <a:stretch>
            <a:fillRect/>
          </a:stretch>
        </p:blipFill>
        <p:spPr>
          <a:xfrm>
            <a:off x="2446725" y="1755425"/>
            <a:ext cx="1358700" cy="1358700"/>
          </a:xfrm>
          <a:prstGeom prst="rect">
            <a:avLst/>
          </a:prstGeom>
          <a:noFill/>
          <a:ln>
            <a:noFill/>
          </a:ln>
        </p:spPr>
      </p:pic>
      <p:pic>
        <p:nvPicPr>
          <p:cNvPr id="971" name="Google Shape;971;p124" title="Screenshot 2025-07-16 at 7.20.56 PM.png"/>
          <p:cNvPicPr preferRelativeResize="0"/>
          <p:nvPr/>
        </p:nvPicPr>
        <p:blipFill>
          <a:blip r:embed="rId3">
            <a:alphaModFix/>
          </a:blip>
          <a:stretch>
            <a:fillRect/>
          </a:stretch>
        </p:blipFill>
        <p:spPr>
          <a:xfrm>
            <a:off x="914400" y="1656975"/>
            <a:ext cx="4926075" cy="2199399"/>
          </a:xfrm>
          <a:prstGeom prst="rect">
            <a:avLst/>
          </a:prstGeom>
          <a:noFill/>
          <a:ln>
            <a:noFill/>
          </a:ln>
        </p:spPr>
      </p:pic>
      <p:cxnSp>
        <p:nvCxnSpPr>
          <p:cNvPr id="972" name="Google Shape;972;p124"/>
          <p:cNvCxnSpPr/>
          <p:nvPr/>
        </p:nvCxnSpPr>
        <p:spPr>
          <a:xfrm rot="10800000">
            <a:off x="2634475" y="2004300"/>
            <a:ext cx="8022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22" name="Google Shape;722;p98"/>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978" name="Google Shape;978;p12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9" name="Google Shape;979;p125"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980" name="Google Shape;980;p125"/>
          <p:cNvSpPr txBox="1"/>
          <p:nvPr/>
        </p:nvSpPr>
        <p:spPr>
          <a:xfrm>
            <a:off x="2565475" y="24075"/>
            <a:ext cx="6523200" cy="135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L(2)</a:t>
            </a:r>
            <a:endParaRPr sz="1800">
              <a:solidFill>
                <a:srgbClr val="FF0000"/>
              </a:solidFill>
              <a:latin typeface="Consolas"/>
              <a:ea typeface="Consolas"/>
              <a:cs typeface="Consolas"/>
              <a:sym typeface="Consolas"/>
            </a:endParaRPr>
          </a:p>
          <a:p>
            <a:pPr indent="0" lvl="0" marL="1828800" rtl="0" algn="l">
              <a:lnSpc>
                <a:spcPct val="115000"/>
              </a:lnSpc>
              <a:spcBef>
                <a:spcPts val="1000"/>
              </a:spcBef>
              <a:spcAft>
                <a:spcPts val="1000"/>
              </a:spcAft>
              <a:buNone/>
            </a:pPr>
            <a:r>
              <a:rPr lang="en" sz="1800">
                <a:solidFill>
                  <a:srgbClr val="FF0000"/>
                </a:solidFill>
                <a:latin typeface="Consolas"/>
                <a:ea typeface="Consolas"/>
                <a:cs typeface="Consolas"/>
                <a:sym typeface="Consolas"/>
              </a:rPr>
              <a:t>  R(2)</a:t>
            </a:r>
            <a:endParaRPr sz="1800">
              <a:solidFill>
                <a:schemeClr val="dk1"/>
              </a:solidFill>
              <a:latin typeface="Consolas"/>
              <a:ea typeface="Consolas"/>
              <a:cs typeface="Consolas"/>
              <a:sym typeface="Consolas"/>
            </a:endParaRPr>
          </a:p>
        </p:txBody>
      </p:sp>
      <p:pic>
        <p:nvPicPr>
          <p:cNvPr descr="a blue square with white lines on it (Provided by Tenor)" id="981" name="Google Shape;981;p125"/>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982" name="Google Shape;982;p125"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983" name="Google Shape;983;p125"/>
          <p:cNvCxnSpPr/>
          <p:nvPr/>
        </p:nvCxnSpPr>
        <p:spPr>
          <a:xfrm rot="10800000">
            <a:off x="3274650" y="25642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984" name="Google Shape;984;p125"/>
          <p:cNvSpPr txBox="1"/>
          <p:nvPr/>
        </p:nvSpPr>
        <p:spPr>
          <a:xfrm>
            <a:off x="4046850" y="23731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 &gt; 3 ?</a:t>
            </a:r>
            <a:endParaRPr sz="1500">
              <a:solidFill>
                <a:schemeClr val="lt1"/>
              </a:solidFill>
              <a:latin typeface="Poppins"/>
              <a:ea typeface="Poppins"/>
              <a:cs typeface="Poppins"/>
              <a:sym typeface="Poppins"/>
            </a:endParaRPr>
          </a:p>
        </p:txBody>
      </p:sp>
      <p:pic>
        <p:nvPicPr>
          <p:cNvPr descr="a blue square with white lines on it (Provided by Tenor)" id="985" name="Google Shape;985;p125"/>
          <p:cNvPicPr preferRelativeResize="0"/>
          <p:nvPr/>
        </p:nvPicPr>
        <p:blipFill>
          <a:blip r:embed="rId4">
            <a:alphaModFix/>
          </a:blip>
          <a:stretch>
            <a:fillRect/>
          </a:stretch>
        </p:blipFill>
        <p:spPr>
          <a:xfrm>
            <a:off x="2446725" y="1755425"/>
            <a:ext cx="1358700" cy="1358700"/>
          </a:xfrm>
          <a:prstGeom prst="rect">
            <a:avLst/>
          </a:prstGeom>
          <a:noFill/>
          <a:ln>
            <a:noFill/>
          </a:ln>
        </p:spPr>
      </p:pic>
      <p:pic>
        <p:nvPicPr>
          <p:cNvPr id="986" name="Google Shape;986;p125" title="Screenshot 2025-07-16 at 7.20.56 PM.png"/>
          <p:cNvPicPr preferRelativeResize="0"/>
          <p:nvPr/>
        </p:nvPicPr>
        <p:blipFill>
          <a:blip r:embed="rId3">
            <a:alphaModFix/>
          </a:blip>
          <a:stretch>
            <a:fillRect/>
          </a:stretch>
        </p:blipFill>
        <p:spPr>
          <a:xfrm>
            <a:off x="914400" y="1656975"/>
            <a:ext cx="4926075" cy="2199399"/>
          </a:xfrm>
          <a:prstGeom prst="rect">
            <a:avLst/>
          </a:prstGeom>
          <a:noFill/>
          <a:ln>
            <a:noFill/>
          </a:ln>
        </p:spPr>
      </p:pic>
      <p:cxnSp>
        <p:nvCxnSpPr>
          <p:cNvPr id="987" name="Google Shape;987;p125"/>
          <p:cNvCxnSpPr/>
          <p:nvPr/>
        </p:nvCxnSpPr>
        <p:spPr>
          <a:xfrm rot="10800000">
            <a:off x="3324275" y="2386825"/>
            <a:ext cx="802200" cy="0"/>
          </a:xfrm>
          <a:prstGeom prst="straightConnector1">
            <a:avLst/>
          </a:prstGeom>
          <a:noFill/>
          <a:ln cap="flat" cmpd="sng" w="28575">
            <a:solidFill>
              <a:srgbClr val="FF0000"/>
            </a:solidFill>
            <a:prstDash val="solid"/>
            <a:round/>
            <a:headEnd len="med" w="med" type="none"/>
            <a:tailEnd len="med" w="med" type="triangle"/>
          </a:ln>
        </p:spPr>
      </p:cxnSp>
      <p:sp>
        <p:nvSpPr>
          <p:cNvPr id="988" name="Google Shape;988;p125"/>
          <p:cNvSpPr txBox="1"/>
          <p:nvPr/>
        </p:nvSpPr>
        <p:spPr>
          <a:xfrm>
            <a:off x="4123050" y="2154425"/>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(2+2) // 2 = 2</a:t>
            </a:r>
            <a:endParaRPr sz="1500">
              <a:solidFill>
                <a:schemeClr val="lt1"/>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2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994" name="Google Shape;994;p12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5" name="Google Shape;995;p126"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996" name="Google Shape;996;p126"/>
          <p:cNvSpPr txBox="1"/>
          <p:nvPr/>
        </p:nvSpPr>
        <p:spPr>
          <a:xfrm>
            <a:off x="2565475" y="24075"/>
            <a:ext cx="6523200" cy="135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L(2)</a:t>
            </a:r>
            <a:endParaRPr sz="1800">
              <a:solidFill>
                <a:srgbClr val="FF0000"/>
              </a:solidFill>
              <a:latin typeface="Consolas"/>
              <a:ea typeface="Consolas"/>
              <a:cs typeface="Consolas"/>
              <a:sym typeface="Consolas"/>
            </a:endParaRPr>
          </a:p>
          <a:p>
            <a:pPr indent="0" lvl="0" marL="1828800" rtl="0" algn="l">
              <a:lnSpc>
                <a:spcPct val="115000"/>
              </a:lnSpc>
              <a:spcBef>
                <a:spcPts val="1000"/>
              </a:spcBef>
              <a:spcAft>
                <a:spcPts val="1000"/>
              </a:spcAft>
              <a:buNone/>
            </a:pPr>
            <a:r>
              <a:rPr lang="en" sz="1800">
                <a:solidFill>
                  <a:srgbClr val="FF0000"/>
                </a:solidFill>
                <a:latin typeface="Consolas"/>
                <a:ea typeface="Consolas"/>
                <a:cs typeface="Consolas"/>
                <a:sym typeface="Consolas"/>
              </a:rPr>
              <a:t>  R(2)</a:t>
            </a:r>
            <a:endParaRPr sz="1800">
              <a:solidFill>
                <a:schemeClr val="dk1"/>
              </a:solidFill>
              <a:latin typeface="Consolas"/>
              <a:ea typeface="Consolas"/>
              <a:cs typeface="Consolas"/>
              <a:sym typeface="Consolas"/>
            </a:endParaRPr>
          </a:p>
        </p:txBody>
      </p:sp>
      <p:pic>
        <p:nvPicPr>
          <p:cNvPr descr="a blue square with white lines on it (Provided by Tenor)" id="997" name="Google Shape;997;p126"/>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998" name="Google Shape;998;p126"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999" name="Google Shape;999;p126"/>
          <p:cNvCxnSpPr/>
          <p:nvPr/>
        </p:nvCxnSpPr>
        <p:spPr>
          <a:xfrm rot="10800000">
            <a:off x="3274650" y="25642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1000" name="Google Shape;1000;p126"/>
          <p:cNvSpPr txBox="1"/>
          <p:nvPr/>
        </p:nvSpPr>
        <p:spPr>
          <a:xfrm>
            <a:off x="4046850" y="23731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 &gt; 3 ?</a:t>
            </a:r>
            <a:endParaRPr sz="1500">
              <a:solidFill>
                <a:schemeClr val="lt1"/>
              </a:solidFill>
              <a:latin typeface="Poppins"/>
              <a:ea typeface="Poppins"/>
              <a:cs typeface="Poppins"/>
              <a:sym typeface="Poppins"/>
            </a:endParaRPr>
          </a:p>
        </p:txBody>
      </p:sp>
      <p:pic>
        <p:nvPicPr>
          <p:cNvPr descr="a blue square with white lines on it (Provided by Tenor)" id="1001" name="Google Shape;1001;p126"/>
          <p:cNvPicPr preferRelativeResize="0"/>
          <p:nvPr/>
        </p:nvPicPr>
        <p:blipFill>
          <a:blip r:embed="rId4">
            <a:alphaModFix/>
          </a:blip>
          <a:stretch>
            <a:fillRect/>
          </a:stretch>
        </p:blipFill>
        <p:spPr>
          <a:xfrm>
            <a:off x="2446725" y="1755425"/>
            <a:ext cx="1358700" cy="1358700"/>
          </a:xfrm>
          <a:prstGeom prst="rect">
            <a:avLst/>
          </a:prstGeom>
          <a:noFill/>
          <a:ln>
            <a:noFill/>
          </a:ln>
        </p:spPr>
      </p:pic>
      <p:pic>
        <p:nvPicPr>
          <p:cNvPr id="1002" name="Google Shape;1002;p126" title="Screenshot 2025-07-16 at 7.20.56 PM.png"/>
          <p:cNvPicPr preferRelativeResize="0"/>
          <p:nvPr/>
        </p:nvPicPr>
        <p:blipFill>
          <a:blip r:embed="rId3">
            <a:alphaModFix/>
          </a:blip>
          <a:stretch>
            <a:fillRect/>
          </a:stretch>
        </p:blipFill>
        <p:spPr>
          <a:xfrm>
            <a:off x="914400" y="1656975"/>
            <a:ext cx="4926075" cy="2199399"/>
          </a:xfrm>
          <a:prstGeom prst="rect">
            <a:avLst/>
          </a:prstGeom>
          <a:noFill/>
          <a:ln>
            <a:noFill/>
          </a:ln>
        </p:spPr>
      </p:pic>
      <p:cxnSp>
        <p:nvCxnSpPr>
          <p:cNvPr id="1003" name="Google Shape;1003;p126"/>
          <p:cNvCxnSpPr/>
          <p:nvPr/>
        </p:nvCxnSpPr>
        <p:spPr>
          <a:xfrm rot="10800000">
            <a:off x="3552875" y="2615425"/>
            <a:ext cx="802200" cy="0"/>
          </a:xfrm>
          <a:prstGeom prst="straightConnector1">
            <a:avLst/>
          </a:prstGeom>
          <a:noFill/>
          <a:ln cap="flat" cmpd="sng" w="28575">
            <a:solidFill>
              <a:srgbClr val="FF0000"/>
            </a:solidFill>
            <a:prstDash val="solid"/>
            <a:round/>
            <a:headEnd len="med" w="med" type="none"/>
            <a:tailEnd len="med" w="med" type="triangle"/>
          </a:ln>
        </p:spPr>
      </p:cxnSp>
      <p:sp>
        <p:nvSpPr>
          <p:cNvPr id="1004" name="Google Shape;1004;p126"/>
          <p:cNvSpPr txBox="1"/>
          <p:nvPr/>
        </p:nvSpPr>
        <p:spPr>
          <a:xfrm>
            <a:off x="4351650" y="2383025"/>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a</a:t>
            </a:r>
            <a:r>
              <a:rPr lang="en" sz="1500">
                <a:solidFill>
                  <a:schemeClr val="lt1"/>
                </a:solidFill>
                <a:latin typeface="Poppins"/>
                <a:ea typeface="Poppins"/>
                <a:cs typeface="Poppins"/>
                <a:sym typeface="Poppins"/>
              </a:rPr>
              <a:t>rr[2] = 5</a:t>
            </a:r>
            <a:endParaRPr sz="1500">
              <a:solidFill>
                <a:schemeClr val="lt1"/>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1010" name="Google Shape;1010;p12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11" name="Google Shape;1011;p127"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1012" name="Google Shape;1012;p127"/>
          <p:cNvSpPr txBox="1"/>
          <p:nvPr/>
        </p:nvSpPr>
        <p:spPr>
          <a:xfrm>
            <a:off x="2565475" y="24075"/>
            <a:ext cx="6523200" cy="135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L(2)</a:t>
            </a:r>
            <a:endParaRPr sz="1800">
              <a:solidFill>
                <a:srgbClr val="FF0000"/>
              </a:solidFill>
              <a:latin typeface="Consolas"/>
              <a:ea typeface="Consolas"/>
              <a:cs typeface="Consolas"/>
              <a:sym typeface="Consolas"/>
            </a:endParaRPr>
          </a:p>
          <a:p>
            <a:pPr indent="0" lvl="0" marL="1828800" rtl="0" algn="l">
              <a:lnSpc>
                <a:spcPct val="115000"/>
              </a:lnSpc>
              <a:spcBef>
                <a:spcPts val="1000"/>
              </a:spcBef>
              <a:spcAft>
                <a:spcPts val="1000"/>
              </a:spcAft>
              <a:buNone/>
            </a:pPr>
            <a:r>
              <a:rPr lang="en" sz="1800">
                <a:solidFill>
                  <a:srgbClr val="FF0000"/>
                </a:solidFill>
                <a:latin typeface="Consolas"/>
                <a:ea typeface="Consolas"/>
                <a:cs typeface="Consolas"/>
                <a:sym typeface="Consolas"/>
              </a:rPr>
              <a:t>  R(2)</a:t>
            </a:r>
            <a:endParaRPr sz="1800">
              <a:solidFill>
                <a:schemeClr val="dk1"/>
              </a:solidFill>
              <a:latin typeface="Consolas"/>
              <a:ea typeface="Consolas"/>
              <a:cs typeface="Consolas"/>
              <a:sym typeface="Consolas"/>
            </a:endParaRPr>
          </a:p>
        </p:txBody>
      </p:sp>
      <p:pic>
        <p:nvPicPr>
          <p:cNvPr descr="a blue square with white lines on it (Provided by Tenor)" id="1013" name="Google Shape;1013;p127"/>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1014" name="Google Shape;1014;p127"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1015" name="Google Shape;1015;p127"/>
          <p:cNvCxnSpPr/>
          <p:nvPr/>
        </p:nvCxnSpPr>
        <p:spPr>
          <a:xfrm rot="10800000">
            <a:off x="3274650" y="25642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1016" name="Google Shape;1016;p127"/>
          <p:cNvSpPr txBox="1"/>
          <p:nvPr/>
        </p:nvSpPr>
        <p:spPr>
          <a:xfrm>
            <a:off x="4046850" y="23731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 &gt; 3 ?</a:t>
            </a:r>
            <a:endParaRPr sz="1500">
              <a:solidFill>
                <a:schemeClr val="lt1"/>
              </a:solidFill>
              <a:latin typeface="Poppins"/>
              <a:ea typeface="Poppins"/>
              <a:cs typeface="Poppins"/>
              <a:sym typeface="Poppins"/>
            </a:endParaRPr>
          </a:p>
        </p:txBody>
      </p:sp>
      <p:pic>
        <p:nvPicPr>
          <p:cNvPr descr="a blue square with white lines on it (Provided by Tenor)" id="1017" name="Google Shape;1017;p127"/>
          <p:cNvPicPr preferRelativeResize="0"/>
          <p:nvPr/>
        </p:nvPicPr>
        <p:blipFill>
          <a:blip r:embed="rId4">
            <a:alphaModFix/>
          </a:blip>
          <a:stretch>
            <a:fillRect/>
          </a:stretch>
        </p:blipFill>
        <p:spPr>
          <a:xfrm>
            <a:off x="2446725" y="1755425"/>
            <a:ext cx="1358700" cy="1358700"/>
          </a:xfrm>
          <a:prstGeom prst="rect">
            <a:avLst/>
          </a:prstGeom>
          <a:noFill/>
          <a:ln>
            <a:noFill/>
          </a:ln>
        </p:spPr>
      </p:pic>
      <p:pic>
        <p:nvPicPr>
          <p:cNvPr id="1018" name="Google Shape;1018;p127" title="Screenshot 2025-07-16 at 7.20.56 PM.png"/>
          <p:cNvPicPr preferRelativeResize="0"/>
          <p:nvPr/>
        </p:nvPicPr>
        <p:blipFill>
          <a:blip r:embed="rId3">
            <a:alphaModFix/>
          </a:blip>
          <a:stretch>
            <a:fillRect/>
          </a:stretch>
        </p:blipFill>
        <p:spPr>
          <a:xfrm>
            <a:off x="914400" y="1656975"/>
            <a:ext cx="4926075" cy="2199399"/>
          </a:xfrm>
          <a:prstGeom prst="rect">
            <a:avLst/>
          </a:prstGeom>
          <a:noFill/>
          <a:ln>
            <a:noFill/>
          </a:ln>
        </p:spPr>
      </p:pic>
      <p:cxnSp>
        <p:nvCxnSpPr>
          <p:cNvPr id="1019" name="Google Shape;1019;p127"/>
          <p:cNvCxnSpPr/>
          <p:nvPr/>
        </p:nvCxnSpPr>
        <p:spPr>
          <a:xfrm rot="10800000">
            <a:off x="2913200" y="2814225"/>
            <a:ext cx="802200" cy="0"/>
          </a:xfrm>
          <a:prstGeom prst="straightConnector1">
            <a:avLst/>
          </a:prstGeom>
          <a:noFill/>
          <a:ln cap="flat" cmpd="sng" w="28575">
            <a:solidFill>
              <a:srgbClr val="FF0000"/>
            </a:solidFill>
            <a:prstDash val="solid"/>
            <a:round/>
            <a:headEnd len="med" w="med" type="none"/>
            <a:tailEnd len="med" w="med" type="triangle"/>
          </a:ln>
        </p:spPr>
      </p:cxnSp>
      <p:sp>
        <p:nvSpPr>
          <p:cNvPr id="1020" name="Google Shape;1020;p127"/>
          <p:cNvSpPr txBox="1"/>
          <p:nvPr/>
        </p:nvSpPr>
        <p:spPr>
          <a:xfrm>
            <a:off x="4351650" y="2383025"/>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1"/>
              </a:solidFill>
              <a:latin typeface="Poppins"/>
              <a:ea typeface="Poppins"/>
              <a:cs typeface="Poppins"/>
              <a:sym typeface="Poppins"/>
            </a:endParaRPr>
          </a:p>
        </p:txBody>
      </p:sp>
      <p:sp>
        <p:nvSpPr>
          <p:cNvPr id="1021" name="Google Shape;1021;p127"/>
          <p:cNvSpPr/>
          <p:nvPr/>
        </p:nvSpPr>
        <p:spPr>
          <a:xfrm>
            <a:off x="3929575" y="1614375"/>
            <a:ext cx="936700" cy="1182650"/>
          </a:xfrm>
          <a:custGeom>
            <a:rect b="b" l="l" r="r" t="t"/>
            <a:pathLst>
              <a:path extrusionOk="0" h="47306" w="37468">
                <a:moveTo>
                  <a:pt x="0" y="47306"/>
                </a:moveTo>
                <a:cubicBezTo>
                  <a:pt x="13744" y="47306"/>
                  <a:pt x="30094" y="39672"/>
                  <a:pt x="36042" y="27282"/>
                </a:cubicBezTo>
                <a:cubicBezTo>
                  <a:pt x="40328" y="18354"/>
                  <a:pt x="34182" y="0"/>
                  <a:pt x="24279" y="0"/>
                </a:cubicBezTo>
              </a:path>
            </a:pathLst>
          </a:custGeom>
          <a:noFill/>
          <a:ln cap="flat" cmpd="sng" w="19050">
            <a:solidFill>
              <a:srgbClr val="FF0000"/>
            </a:solidFill>
            <a:prstDash val="solid"/>
            <a:round/>
            <a:headEnd len="med" w="med" type="none"/>
            <a:tailEnd len="med" w="med" type="stealth"/>
          </a:ln>
        </p:spPr>
      </p:sp>
      <p:sp>
        <p:nvSpPr>
          <p:cNvPr id="1022" name="Google Shape;1022;p127"/>
          <p:cNvSpPr txBox="1"/>
          <p:nvPr/>
        </p:nvSpPr>
        <p:spPr>
          <a:xfrm>
            <a:off x="4812150" y="2156225"/>
            <a:ext cx="1358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Poppins"/>
                <a:ea typeface="Poppins"/>
                <a:cs typeface="Poppins"/>
                <a:sym typeface="Poppins"/>
              </a:rPr>
              <a:t>r</a:t>
            </a:r>
            <a:r>
              <a:rPr lang="en" sz="1600">
                <a:solidFill>
                  <a:schemeClr val="lt1"/>
                </a:solidFill>
                <a:latin typeface="Poppins"/>
                <a:ea typeface="Poppins"/>
                <a:cs typeface="Poppins"/>
                <a:sym typeface="Poppins"/>
              </a:rPr>
              <a:t>eturn 2</a:t>
            </a:r>
            <a:endParaRPr sz="1600">
              <a:solidFill>
                <a:schemeClr val="lt1"/>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1028" name="Google Shape;1028;p12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9" name="Google Shape;1029;p128"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1030" name="Google Shape;1030;p128"/>
          <p:cNvSpPr txBox="1"/>
          <p:nvPr/>
        </p:nvSpPr>
        <p:spPr>
          <a:xfrm>
            <a:off x="2565475" y="24075"/>
            <a:ext cx="6523200" cy="135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L(2)</a:t>
            </a:r>
            <a:endParaRPr sz="1800">
              <a:solidFill>
                <a:srgbClr val="FF0000"/>
              </a:solidFill>
              <a:latin typeface="Consolas"/>
              <a:ea typeface="Consolas"/>
              <a:cs typeface="Consolas"/>
              <a:sym typeface="Consolas"/>
            </a:endParaRPr>
          </a:p>
          <a:p>
            <a:pPr indent="0" lvl="0" marL="1828800" rtl="0" algn="l">
              <a:lnSpc>
                <a:spcPct val="115000"/>
              </a:lnSpc>
              <a:spcBef>
                <a:spcPts val="1000"/>
              </a:spcBef>
              <a:spcAft>
                <a:spcPts val="1000"/>
              </a:spcAft>
              <a:buNone/>
            </a:pPr>
            <a:r>
              <a:rPr lang="en" sz="1800">
                <a:solidFill>
                  <a:srgbClr val="FF0000"/>
                </a:solidFill>
                <a:latin typeface="Consolas"/>
                <a:ea typeface="Consolas"/>
                <a:cs typeface="Consolas"/>
                <a:sym typeface="Consolas"/>
              </a:rPr>
              <a:t>  R(2)</a:t>
            </a:r>
            <a:endParaRPr sz="1800">
              <a:solidFill>
                <a:schemeClr val="dk1"/>
              </a:solidFill>
              <a:latin typeface="Consolas"/>
              <a:ea typeface="Consolas"/>
              <a:cs typeface="Consolas"/>
              <a:sym typeface="Consolas"/>
            </a:endParaRPr>
          </a:p>
        </p:txBody>
      </p:sp>
      <p:pic>
        <p:nvPicPr>
          <p:cNvPr descr="a blue square with white lines on it (Provided by Tenor)" id="1031" name="Google Shape;1031;p128"/>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1032" name="Google Shape;1032;p128"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1033" name="Google Shape;1033;p128"/>
          <p:cNvCxnSpPr/>
          <p:nvPr/>
        </p:nvCxnSpPr>
        <p:spPr>
          <a:xfrm rot="10800000">
            <a:off x="3274650" y="25642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1034" name="Google Shape;1034;p128"/>
          <p:cNvSpPr txBox="1"/>
          <p:nvPr/>
        </p:nvSpPr>
        <p:spPr>
          <a:xfrm>
            <a:off x="4046850" y="23731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 &gt; 3 ?</a:t>
            </a:r>
            <a:endParaRPr sz="1500">
              <a:solidFill>
                <a:schemeClr val="lt1"/>
              </a:solidFill>
              <a:latin typeface="Poppins"/>
              <a:ea typeface="Poppins"/>
              <a:cs typeface="Poppins"/>
              <a:sym typeface="Poppins"/>
            </a:endParaRPr>
          </a:p>
        </p:txBody>
      </p:sp>
      <p:pic>
        <p:nvPicPr>
          <p:cNvPr descr="a blue square with white lines on it (Provided by Tenor)" id="1035" name="Google Shape;1035;p128"/>
          <p:cNvPicPr preferRelativeResize="0"/>
          <p:nvPr/>
        </p:nvPicPr>
        <p:blipFill>
          <a:blip r:embed="rId4">
            <a:alphaModFix/>
          </a:blip>
          <a:stretch>
            <a:fillRect/>
          </a:stretch>
        </p:blipFill>
        <p:spPr>
          <a:xfrm>
            <a:off x="2446725" y="1755425"/>
            <a:ext cx="1358700" cy="1358700"/>
          </a:xfrm>
          <a:prstGeom prst="rect">
            <a:avLst/>
          </a:prstGeom>
          <a:noFill/>
          <a:ln>
            <a:noFill/>
          </a:ln>
        </p:spPr>
      </p:pic>
      <p:sp>
        <p:nvSpPr>
          <p:cNvPr id="1036" name="Google Shape;1036;p128"/>
          <p:cNvSpPr txBox="1"/>
          <p:nvPr/>
        </p:nvSpPr>
        <p:spPr>
          <a:xfrm>
            <a:off x="4351650" y="2383025"/>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2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1042" name="Google Shape;1042;p12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3" name="Google Shape;1043;p129"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1044" name="Google Shape;1044;p129"/>
          <p:cNvSpPr txBox="1"/>
          <p:nvPr/>
        </p:nvSpPr>
        <p:spPr>
          <a:xfrm>
            <a:off x="2565475" y="24075"/>
            <a:ext cx="6523200" cy="135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L(2)</a:t>
            </a:r>
            <a:endParaRPr sz="1800">
              <a:solidFill>
                <a:srgbClr val="FF0000"/>
              </a:solidFill>
              <a:latin typeface="Consolas"/>
              <a:ea typeface="Consolas"/>
              <a:cs typeface="Consolas"/>
              <a:sym typeface="Consolas"/>
            </a:endParaRPr>
          </a:p>
          <a:p>
            <a:pPr indent="0" lvl="0" marL="1828800" rtl="0" algn="l">
              <a:lnSpc>
                <a:spcPct val="115000"/>
              </a:lnSpc>
              <a:spcBef>
                <a:spcPts val="1000"/>
              </a:spcBef>
              <a:spcAft>
                <a:spcPts val="1000"/>
              </a:spcAft>
              <a:buNone/>
            </a:pPr>
            <a:r>
              <a:rPr lang="en" sz="1800">
                <a:solidFill>
                  <a:srgbClr val="FF0000"/>
                </a:solidFill>
                <a:latin typeface="Consolas"/>
                <a:ea typeface="Consolas"/>
                <a:cs typeface="Consolas"/>
                <a:sym typeface="Consolas"/>
              </a:rPr>
              <a:t>  R(2)</a:t>
            </a:r>
            <a:endParaRPr sz="1800">
              <a:solidFill>
                <a:schemeClr val="dk1"/>
              </a:solidFill>
              <a:latin typeface="Consolas"/>
              <a:ea typeface="Consolas"/>
              <a:cs typeface="Consolas"/>
              <a:sym typeface="Consolas"/>
            </a:endParaRPr>
          </a:p>
        </p:txBody>
      </p:sp>
      <p:pic>
        <p:nvPicPr>
          <p:cNvPr descr="a blue square with white lines on it (Provided by Tenor)" id="1045" name="Google Shape;1045;p129"/>
          <p:cNvPicPr preferRelativeResize="0"/>
          <p:nvPr/>
        </p:nvPicPr>
        <p:blipFill>
          <a:blip r:embed="rId4">
            <a:alphaModFix/>
          </a:blip>
          <a:stretch>
            <a:fillRect/>
          </a:stretch>
        </p:blipFill>
        <p:spPr>
          <a:xfrm>
            <a:off x="1554500" y="1455525"/>
            <a:ext cx="1358700" cy="1358700"/>
          </a:xfrm>
          <a:prstGeom prst="rect">
            <a:avLst/>
          </a:prstGeom>
          <a:noFill/>
          <a:ln>
            <a:noFill/>
          </a:ln>
        </p:spPr>
      </p:pic>
      <p:pic>
        <p:nvPicPr>
          <p:cNvPr id="1046" name="Google Shape;1046;p129" title="Screenshot 2025-07-16 at 7.20.56 PM.png"/>
          <p:cNvPicPr preferRelativeResize="0"/>
          <p:nvPr/>
        </p:nvPicPr>
        <p:blipFill>
          <a:blip r:embed="rId3">
            <a:alphaModFix/>
          </a:blip>
          <a:stretch>
            <a:fillRect/>
          </a:stretch>
        </p:blipFill>
        <p:spPr>
          <a:xfrm>
            <a:off x="452400" y="1287125"/>
            <a:ext cx="4926075" cy="2199399"/>
          </a:xfrm>
          <a:prstGeom prst="rect">
            <a:avLst/>
          </a:prstGeom>
          <a:noFill/>
          <a:ln>
            <a:noFill/>
          </a:ln>
        </p:spPr>
      </p:pic>
      <p:cxnSp>
        <p:nvCxnSpPr>
          <p:cNvPr id="1047" name="Google Shape;1047;p129"/>
          <p:cNvCxnSpPr/>
          <p:nvPr/>
        </p:nvCxnSpPr>
        <p:spPr>
          <a:xfrm rot="10800000">
            <a:off x="3274650" y="256420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1048" name="Google Shape;1048;p129"/>
          <p:cNvSpPr txBox="1"/>
          <p:nvPr/>
        </p:nvSpPr>
        <p:spPr>
          <a:xfrm>
            <a:off x="4046850" y="2373100"/>
            <a:ext cx="21273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5 &gt; 3 ?</a:t>
            </a:r>
            <a:endParaRPr sz="1500">
              <a:solidFill>
                <a:schemeClr val="lt1"/>
              </a:solidFill>
              <a:latin typeface="Poppins"/>
              <a:ea typeface="Poppins"/>
              <a:cs typeface="Poppins"/>
              <a:sym typeface="Poppins"/>
            </a:endParaRPr>
          </a:p>
        </p:txBody>
      </p:sp>
      <p:sp>
        <p:nvSpPr>
          <p:cNvPr id="1049" name="Google Shape;1049;p129"/>
          <p:cNvSpPr/>
          <p:nvPr/>
        </p:nvSpPr>
        <p:spPr>
          <a:xfrm>
            <a:off x="5072575" y="1614375"/>
            <a:ext cx="936700" cy="1182650"/>
          </a:xfrm>
          <a:custGeom>
            <a:rect b="b" l="l" r="r" t="t"/>
            <a:pathLst>
              <a:path extrusionOk="0" h="47306" w="37468">
                <a:moveTo>
                  <a:pt x="0" y="47306"/>
                </a:moveTo>
                <a:cubicBezTo>
                  <a:pt x="13744" y="47306"/>
                  <a:pt x="30094" y="39672"/>
                  <a:pt x="36042" y="27282"/>
                </a:cubicBezTo>
                <a:cubicBezTo>
                  <a:pt x="40328" y="18354"/>
                  <a:pt x="34182" y="0"/>
                  <a:pt x="24279" y="0"/>
                </a:cubicBezTo>
              </a:path>
            </a:pathLst>
          </a:custGeom>
          <a:noFill/>
          <a:ln cap="flat" cmpd="sng" w="19050">
            <a:solidFill>
              <a:srgbClr val="FF0000"/>
            </a:solidFill>
            <a:prstDash val="solid"/>
            <a:round/>
            <a:headEnd len="med" w="med" type="none"/>
            <a:tailEnd len="med" w="med" type="stealth"/>
          </a:ln>
        </p:spPr>
      </p:sp>
      <p:sp>
        <p:nvSpPr>
          <p:cNvPr id="1050" name="Google Shape;1050;p129"/>
          <p:cNvSpPr txBox="1"/>
          <p:nvPr/>
        </p:nvSpPr>
        <p:spPr>
          <a:xfrm>
            <a:off x="5955150" y="2156225"/>
            <a:ext cx="1358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oppins"/>
                <a:ea typeface="Poppins"/>
                <a:cs typeface="Poppins"/>
                <a:sym typeface="Poppins"/>
              </a:rPr>
              <a:t>return 2</a:t>
            </a:r>
            <a:endParaRPr sz="1600">
              <a:solidFill>
                <a:schemeClr val="dk1"/>
              </a:solidFill>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3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1056" name="Google Shape;1056;p13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7" name="Google Shape;1057;p130" title="Screenshot 2025-07-16 at 7.20.56 PM.png"/>
          <p:cNvPicPr preferRelativeResize="0"/>
          <p:nvPr/>
        </p:nvPicPr>
        <p:blipFill>
          <a:blip r:embed="rId3">
            <a:alphaModFix/>
          </a:blip>
          <a:stretch>
            <a:fillRect/>
          </a:stretch>
        </p:blipFill>
        <p:spPr>
          <a:xfrm>
            <a:off x="0" y="1004700"/>
            <a:ext cx="4926075" cy="2199399"/>
          </a:xfrm>
          <a:prstGeom prst="rect">
            <a:avLst/>
          </a:prstGeom>
          <a:noFill/>
          <a:ln>
            <a:noFill/>
          </a:ln>
        </p:spPr>
      </p:pic>
      <p:sp>
        <p:nvSpPr>
          <p:cNvPr id="1058" name="Google Shape;1058;p130"/>
          <p:cNvSpPr txBox="1"/>
          <p:nvPr/>
        </p:nvSpPr>
        <p:spPr>
          <a:xfrm>
            <a:off x="2565475" y="24075"/>
            <a:ext cx="6523200" cy="135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chemeClr val="dk1"/>
                </a:solidFill>
                <a:latin typeface="Consolas"/>
                <a:ea typeface="Consolas"/>
                <a:cs typeface="Consolas"/>
                <a:sym typeface="Consolas"/>
              </a:rPr>
              <a:t>nums = [1, 3, 5, 7, 9, 11, 12]</a:t>
            </a:r>
            <a:r>
              <a:rPr lang="en" sz="1800">
                <a:solidFill>
                  <a:schemeClr val="dk1"/>
                </a:solidFill>
                <a:latin typeface="Poppins"/>
                <a:ea typeface="Poppins"/>
                <a:cs typeface="Poppins"/>
                <a:sym typeface="Poppins"/>
              </a:rPr>
              <a:t>, </a:t>
            </a:r>
            <a:r>
              <a:rPr lang="en" sz="1800">
                <a:solidFill>
                  <a:schemeClr val="dk1"/>
                </a:solidFill>
                <a:latin typeface="Consolas"/>
                <a:ea typeface="Consolas"/>
                <a:cs typeface="Consolas"/>
                <a:sym typeface="Consolas"/>
              </a:rPr>
              <a:t>target = 5</a:t>
            </a:r>
            <a:endParaRPr sz="1800">
              <a:solidFill>
                <a:schemeClr val="dk1"/>
              </a:solidFill>
              <a:latin typeface="Consolas"/>
              <a:ea typeface="Consolas"/>
              <a:cs typeface="Consolas"/>
              <a:sym typeface="Consolas"/>
            </a:endParaRPr>
          </a:p>
          <a:p>
            <a:pPr indent="0" lvl="0" marL="0" rtl="0" algn="l">
              <a:lnSpc>
                <a:spcPct val="115000"/>
              </a:lnSpc>
              <a:spcBef>
                <a:spcPts val="1000"/>
              </a:spcBef>
              <a:spcAft>
                <a:spcPts val="0"/>
              </a:spcAft>
              <a:buNone/>
            </a:pPr>
            <a:r>
              <a:rPr lang="en" sz="1800">
                <a:solidFill>
                  <a:schemeClr val="dk1"/>
                </a:solidFill>
                <a:latin typeface="Consolas"/>
                <a:ea typeface="Consolas"/>
                <a:cs typeface="Consolas"/>
                <a:sym typeface="Consolas"/>
              </a:rPr>
              <a:t>				  </a:t>
            </a:r>
            <a:r>
              <a:rPr lang="en" sz="1800">
                <a:solidFill>
                  <a:srgbClr val="FF0000"/>
                </a:solidFill>
                <a:latin typeface="Consolas"/>
                <a:ea typeface="Consolas"/>
                <a:cs typeface="Consolas"/>
                <a:sym typeface="Consolas"/>
              </a:rPr>
              <a:t>L(2)</a:t>
            </a:r>
            <a:endParaRPr sz="1800">
              <a:solidFill>
                <a:srgbClr val="FF0000"/>
              </a:solidFill>
              <a:latin typeface="Consolas"/>
              <a:ea typeface="Consolas"/>
              <a:cs typeface="Consolas"/>
              <a:sym typeface="Consolas"/>
            </a:endParaRPr>
          </a:p>
          <a:p>
            <a:pPr indent="0" lvl="0" marL="1828800" rtl="0" algn="l">
              <a:lnSpc>
                <a:spcPct val="115000"/>
              </a:lnSpc>
              <a:spcBef>
                <a:spcPts val="1000"/>
              </a:spcBef>
              <a:spcAft>
                <a:spcPts val="1000"/>
              </a:spcAft>
              <a:buNone/>
            </a:pPr>
            <a:r>
              <a:rPr lang="en" sz="1800">
                <a:solidFill>
                  <a:srgbClr val="FF0000"/>
                </a:solidFill>
                <a:latin typeface="Consolas"/>
                <a:ea typeface="Consolas"/>
                <a:cs typeface="Consolas"/>
                <a:sym typeface="Consolas"/>
              </a:rPr>
              <a:t>  R(2)</a:t>
            </a:r>
            <a:endParaRPr sz="1800">
              <a:solidFill>
                <a:schemeClr val="dk1"/>
              </a:solidFill>
              <a:latin typeface="Consolas"/>
              <a:ea typeface="Consolas"/>
              <a:cs typeface="Consolas"/>
              <a:sym typeface="Consolas"/>
            </a:endParaRPr>
          </a:p>
        </p:txBody>
      </p:sp>
      <p:pic>
        <p:nvPicPr>
          <p:cNvPr descr="a blue square with white lines on it (Provided by Tenor)" id="1059" name="Google Shape;1059;p130"/>
          <p:cNvPicPr preferRelativeResize="0"/>
          <p:nvPr/>
        </p:nvPicPr>
        <p:blipFill>
          <a:blip r:embed="rId4">
            <a:alphaModFix/>
          </a:blip>
          <a:stretch>
            <a:fillRect/>
          </a:stretch>
        </p:blipFill>
        <p:spPr>
          <a:xfrm>
            <a:off x="1554500" y="1455525"/>
            <a:ext cx="1358700" cy="1358700"/>
          </a:xfrm>
          <a:prstGeom prst="rect">
            <a:avLst/>
          </a:prstGeom>
          <a:noFill/>
          <a:ln>
            <a:noFill/>
          </a:ln>
        </p:spPr>
      </p:pic>
      <p:cxnSp>
        <p:nvCxnSpPr>
          <p:cNvPr id="1060" name="Google Shape;1060;p130"/>
          <p:cNvCxnSpPr/>
          <p:nvPr/>
        </p:nvCxnSpPr>
        <p:spPr>
          <a:xfrm rot="10800000">
            <a:off x="4683925" y="2886250"/>
            <a:ext cx="802200" cy="0"/>
          </a:xfrm>
          <a:prstGeom prst="straightConnector1">
            <a:avLst/>
          </a:prstGeom>
          <a:noFill/>
          <a:ln cap="flat" cmpd="sng" w="28575">
            <a:solidFill>
              <a:srgbClr val="FF0000"/>
            </a:solidFill>
            <a:prstDash val="solid"/>
            <a:round/>
            <a:headEnd len="med" w="med" type="none"/>
            <a:tailEnd len="med" w="med" type="triangle"/>
          </a:ln>
        </p:spPr>
      </p:cxnSp>
      <p:sp>
        <p:nvSpPr>
          <p:cNvPr id="1061" name="Google Shape;1061;p130"/>
          <p:cNvSpPr/>
          <p:nvPr/>
        </p:nvSpPr>
        <p:spPr>
          <a:xfrm>
            <a:off x="4539175" y="1614375"/>
            <a:ext cx="936700" cy="1182650"/>
          </a:xfrm>
          <a:custGeom>
            <a:rect b="b" l="l" r="r" t="t"/>
            <a:pathLst>
              <a:path extrusionOk="0" h="47306" w="37468">
                <a:moveTo>
                  <a:pt x="0" y="47306"/>
                </a:moveTo>
                <a:cubicBezTo>
                  <a:pt x="13744" y="47306"/>
                  <a:pt x="30094" y="39672"/>
                  <a:pt x="36042" y="27282"/>
                </a:cubicBezTo>
                <a:cubicBezTo>
                  <a:pt x="40328" y="18354"/>
                  <a:pt x="34182" y="0"/>
                  <a:pt x="24279" y="0"/>
                </a:cubicBezTo>
              </a:path>
            </a:pathLst>
          </a:custGeom>
          <a:noFill/>
          <a:ln cap="flat" cmpd="sng" w="19050">
            <a:solidFill>
              <a:srgbClr val="FF0000"/>
            </a:solidFill>
            <a:prstDash val="solid"/>
            <a:round/>
            <a:headEnd len="med" w="med" type="none"/>
            <a:tailEnd len="med" w="med" type="stealth"/>
          </a:ln>
        </p:spPr>
      </p:sp>
      <p:sp>
        <p:nvSpPr>
          <p:cNvPr id="1062" name="Google Shape;1062;p130"/>
          <p:cNvSpPr txBox="1"/>
          <p:nvPr/>
        </p:nvSpPr>
        <p:spPr>
          <a:xfrm>
            <a:off x="5421750" y="2156225"/>
            <a:ext cx="1358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oppins"/>
                <a:ea typeface="Poppins"/>
                <a:cs typeface="Poppins"/>
                <a:sym typeface="Poppins"/>
              </a:rPr>
              <a:t>return 2</a:t>
            </a:r>
            <a:endParaRPr sz="1600">
              <a:solidFill>
                <a:schemeClr val="dk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3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Complexities (Fastest to Slowest)</a:t>
            </a:r>
            <a:endParaRPr/>
          </a:p>
        </p:txBody>
      </p:sp>
      <p:graphicFrame>
        <p:nvGraphicFramePr>
          <p:cNvPr id="1068" name="Google Shape;1068;p131"/>
          <p:cNvGraphicFramePr/>
          <p:nvPr/>
        </p:nvGraphicFramePr>
        <p:xfrm>
          <a:off x="228263" y="1306825"/>
          <a:ext cx="3000000" cy="3000000"/>
        </p:xfrm>
        <a:graphic>
          <a:graphicData uri="http://schemas.openxmlformats.org/drawingml/2006/table">
            <a:tbl>
              <a:tblPr>
                <a:noFill/>
                <a:tableStyleId>{93D12941-9629-44BD-BD8B-6DF931FE8ADB}</a:tableStyleId>
              </a:tblPr>
              <a:tblGrid>
                <a:gridCol w="1592075"/>
                <a:gridCol w="1509125"/>
                <a:gridCol w="5586275"/>
              </a:tblGrid>
              <a:tr h="381000">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Function</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Big(O)</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Examples</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r>
              <a:tr h="381000">
                <a:tc>
                  <a:txBody>
                    <a:bodyPr/>
                    <a:lstStyle/>
                    <a:p>
                      <a:pPr indent="0" lvl="0" marL="0" rtl="0" algn="l">
                        <a:spcBef>
                          <a:spcPts val="0"/>
                        </a:spcBef>
                        <a:spcAft>
                          <a:spcPts val="0"/>
                        </a:spcAft>
                        <a:buNone/>
                      </a:pPr>
                      <a:r>
                        <a:rPr b="1" lang="en" sz="1600">
                          <a:latin typeface="Poppins"/>
                          <a:ea typeface="Poppins"/>
                          <a:cs typeface="Poppins"/>
                          <a:sym typeface="Poppins"/>
                        </a:rPr>
                        <a:t>Constant</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O(1)</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odd or even number</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425">
                <a:tc>
                  <a:txBody>
                    <a:bodyPr/>
                    <a:lstStyle/>
                    <a:p>
                      <a:pPr indent="0" lvl="0" marL="0" rtl="0" algn="l">
                        <a:spcBef>
                          <a:spcPts val="0"/>
                        </a:spcBef>
                        <a:spcAft>
                          <a:spcPts val="0"/>
                        </a:spcAft>
                        <a:buNone/>
                      </a:pPr>
                      <a:r>
                        <a:rPr b="1" lang="en" sz="1600">
                          <a:latin typeface="Poppins"/>
                          <a:ea typeface="Poppins"/>
                          <a:cs typeface="Poppins"/>
                          <a:sym typeface="Poppins"/>
                        </a:rPr>
                        <a:t>Logarithmic</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600">
                          <a:latin typeface="Poppins"/>
                          <a:ea typeface="Poppins"/>
                          <a:cs typeface="Poppins"/>
                          <a:sym typeface="Poppins"/>
                        </a:rPr>
                        <a:t>O(log(n))</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600">
                          <a:latin typeface="Poppins"/>
                          <a:ea typeface="Poppins"/>
                          <a:cs typeface="Poppins"/>
                          <a:sym typeface="Poppins"/>
                        </a:rPr>
                        <a:t>finding element on sorted array with binary search</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rPr b="1" lang="en" sz="1600">
                          <a:latin typeface="Poppins"/>
                          <a:ea typeface="Poppins"/>
                          <a:cs typeface="Poppins"/>
                          <a:sym typeface="Poppins"/>
                        </a:rPr>
                        <a:t>Linear</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O(n)</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find max element in unsorted array</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600">
                          <a:latin typeface="Poppins"/>
                          <a:ea typeface="Poppins"/>
                          <a:cs typeface="Poppins"/>
                          <a:sym typeface="Poppins"/>
                        </a:rPr>
                        <a:t>Log-linear</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600">
                          <a:latin typeface="Poppins"/>
                          <a:ea typeface="Poppins"/>
                          <a:cs typeface="Poppins"/>
                          <a:sym typeface="Poppins"/>
                        </a:rPr>
                        <a:t>O(n log(n))</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600">
                          <a:latin typeface="Poppins"/>
                          <a:ea typeface="Poppins"/>
                          <a:cs typeface="Poppins"/>
                          <a:sym typeface="Poppins"/>
                        </a:rPr>
                        <a:t>sorting elements in array with merge sort</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rPr b="1" lang="en" sz="1600">
                          <a:latin typeface="Poppins"/>
                          <a:ea typeface="Poppins"/>
                          <a:cs typeface="Poppins"/>
                          <a:sym typeface="Poppins"/>
                        </a:rPr>
                        <a:t>Quadratic</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O(n</a:t>
                      </a:r>
                      <a:r>
                        <a:rPr baseline="30000" lang="en" sz="1600">
                          <a:latin typeface="Poppins"/>
                          <a:ea typeface="Poppins"/>
                          <a:cs typeface="Poppins"/>
                          <a:sym typeface="Poppins"/>
                        </a:rPr>
                        <a:t>2</a:t>
                      </a:r>
                      <a:r>
                        <a:rPr lang="en" sz="1600">
                          <a:latin typeface="Poppins"/>
                          <a:ea typeface="Poppins"/>
                          <a:cs typeface="Poppins"/>
                          <a:sym typeface="Poppins"/>
                        </a:rPr>
                        <a:t>)</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sorting array with bubble sort</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1069" name="Google Shape;1069;p131"/>
          <p:cNvSpPr txBox="1"/>
          <p:nvPr/>
        </p:nvSpPr>
        <p:spPr>
          <a:xfrm>
            <a:off x="434875" y="4011325"/>
            <a:ext cx="8525100" cy="914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rgbClr val="6EC396"/>
              </a:buClr>
              <a:buSzPts val="1800"/>
              <a:buFont typeface="Poppins"/>
              <a:buChar char="✱"/>
            </a:pPr>
            <a:r>
              <a:rPr b="1" lang="en" sz="1800">
                <a:solidFill>
                  <a:schemeClr val="dk1"/>
                </a:solidFill>
                <a:latin typeface="Poppins"/>
                <a:ea typeface="Poppins"/>
                <a:cs typeface="Poppins"/>
                <a:sym typeface="Poppins"/>
              </a:rPr>
              <a:t>How fast an algorithm is</a:t>
            </a:r>
            <a:r>
              <a:rPr lang="en" sz="1800">
                <a:solidFill>
                  <a:schemeClr val="dk1"/>
                </a:solidFill>
                <a:latin typeface="Poppins"/>
                <a:ea typeface="Poppins"/>
                <a:cs typeface="Poppins"/>
                <a:sym typeface="Poppins"/>
              </a:rPr>
              <a:t> or </a:t>
            </a:r>
            <a:r>
              <a:rPr b="1" lang="en" sz="1800">
                <a:solidFill>
                  <a:schemeClr val="dk1"/>
                </a:solidFill>
                <a:latin typeface="Poppins"/>
                <a:ea typeface="Poppins"/>
                <a:cs typeface="Poppins"/>
                <a:sym typeface="Poppins"/>
              </a:rPr>
              <a:t>how much memory it uses</a:t>
            </a:r>
            <a:r>
              <a:rPr lang="en" sz="1800">
                <a:solidFill>
                  <a:schemeClr val="dk1"/>
                </a:solidFill>
                <a:latin typeface="Poppins"/>
                <a:ea typeface="Poppins"/>
                <a:cs typeface="Poppins"/>
                <a:sym typeface="Poppins"/>
              </a:rPr>
              <a:t> </a:t>
            </a:r>
            <a:r>
              <a:rPr lang="en" sz="1800" u="sng">
                <a:solidFill>
                  <a:schemeClr val="dk1"/>
                </a:solidFill>
                <a:latin typeface="Poppins"/>
                <a:ea typeface="Poppins"/>
                <a:cs typeface="Poppins"/>
                <a:sym typeface="Poppins"/>
              </a:rPr>
              <a:t>as the input size grows</a:t>
            </a:r>
            <a:endParaRPr sz="1800">
              <a:solidFill>
                <a:schemeClr val="dk2"/>
              </a:solidFill>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Runtime Complexity </a:t>
            </a:r>
            <a:endParaRPr/>
          </a:p>
        </p:txBody>
      </p:sp>
      <p:sp>
        <p:nvSpPr>
          <p:cNvPr id="1075" name="Google Shape;1075;p13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6" name="Google Shape;1076;p132"/>
          <p:cNvSpPr txBox="1"/>
          <p:nvPr/>
        </p:nvSpPr>
        <p:spPr>
          <a:xfrm>
            <a:off x="452400" y="1926925"/>
            <a:ext cx="7697700" cy="2781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EC396"/>
              </a:buClr>
              <a:buSzPts val="1800"/>
              <a:buFont typeface="Poppins"/>
              <a:buChar char="✱"/>
            </a:pPr>
            <a:r>
              <a:rPr b="1" lang="en" sz="1800">
                <a:solidFill>
                  <a:schemeClr val="dk1"/>
                </a:solidFill>
                <a:latin typeface="Poppins"/>
                <a:ea typeface="Poppins"/>
                <a:cs typeface="Poppins"/>
                <a:sym typeface="Poppins"/>
              </a:rPr>
              <a:t>O</a:t>
            </a:r>
            <a:r>
              <a:rPr b="1" lang="en" sz="1800">
                <a:solidFill>
                  <a:schemeClr val="dk1"/>
                </a:solidFill>
                <a:latin typeface="Poppins"/>
                <a:ea typeface="Poppins"/>
                <a:cs typeface="Poppins"/>
                <a:sym typeface="Poppins"/>
              </a:rPr>
              <a:t>(1) constant  </a:t>
            </a:r>
            <a:endParaRPr b="1" sz="1800">
              <a:solidFill>
                <a:schemeClr val="dk1"/>
              </a:solidFill>
              <a:latin typeface="Poppins"/>
              <a:ea typeface="Poppins"/>
              <a:cs typeface="Poppins"/>
              <a:sym typeface="Poppins"/>
            </a:endParaRPr>
          </a:p>
          <a:p>
            <a:pPr indent="-342900" lvl="1" marL="914400" rtl="0" algn="l">
              <a:lnSpc>
                <a:spcPct val="115000"/>
              </a:lnSpc>
              <a:spcBef>
                <a:spcPts val="100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Get the element at index 0 </a:t>
            </a:r>
            <a:endParaRPr sz="1800">
              <a:solidFill>
                <a:schemeClr val="dk1"/>
              </a:solidFill>
              <a:latin typeface="Poppins"/>
              <a:ea typeface="Poppins"/>
              <a:cs typeface="Poppins"/>
              <a:sym typeface="Poppins"/>
            </a:endParaRPr>
          </a:p>
          <a:p>
            <a:pPr indent="-342900" lvl="0" marL="457200" rtl="0" algn="l">
              <a:lnSpc>
                <a:spcPct val="115000"/>
              </a:lnSpc>
              <a:spcBef>
                <a:spcPts val="1000"/>
              </a:spcBef>
              <a:spcAft>
                <a:spcPts val="0"/>
              </a:spcAft>
              <a:buClr>
                <a:srgbClr val="6EC396"/>
              </a:buClr>
              <a:buSzPts val="1800"/>
              <a:buFont typeface="Poppins"/>
              <a:buChar char="✱"/>
            </a:pPr>
            <a:r>
              <a:rPr b="1" lang="en" sz="1800">
                <a:solidFill>
                  <a:schemeClr val="dk1"/>
                </a:solidFill>
                <a:latin typeface="Poppins"/>
                <a:ea typeface="Poppins"/>
                <a:cs typeface="Poppins"/>
                <a:sym typeface="Poppins"/>
              </a:rPr>
              <a:t>O(log(n)) logarithmic   </a:t>
            </a:r>
            <a:endParaRPr b="1" sz="1800">
              <a:solidFill>
                <a:schemeClr val="dk1"/>
              </a:solidFill>
              <a:latin typeface="Poppins"/>
              <a:ea typeface="Poppins"/>
              <a:cs typeface="Poppins"/>
              <a:sym typeface="Poppins"/>
            </a:endParaRPr>
          </a:p>
          <a:p>
            <a:pPr indent="-342900" lvl="1" marL="914400" rtl="0" algn="l">
              <a:lnSpc>
                <a:spcPct val="115000"/>
              </a:lnSpc>
              <a:spcBef>
                <a:spcPts val="100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Search for a number (binary search)</a:t>
            </a:r>
            <a:endParaRPr sz="1800">
              <a:solidFill>
                <a:schemeClr val="dk1"/>
              </a:solidFill>
              <a:latin typeface="Poppins"/>
              <a:ea typeface="Poppins"/>
              <a:cs typeface="Poppins"/>
              <a:sym typeface="Poppins"/>
            </a:endParaRPr>
          </a:p>
          <a:p>
            <a:pPr indent="-342900" lvl="0" marL="457200" rtl="0" algn="l">
              <a:lnSpc>
                <a:spcPct val="115000"/>
              </a:lnSpc>
              <a:spcBef>
                <a:spcPts val="1000"/>
              </a:spcBef>
              <a:spcAft>
                <a:spcPts val="0"/>
              </a:spcAft>
              <a:buClr>
                <a:srgbClr val="6EC396"/>
              </a:buClr>
              <a:buSzPts val="1800"/>
              <a:buFont typeface="Poppins"/>
              <a:buChar char="✱"/>
            </a:pPr>
            <a:r>
              <a:rPr b="1" lang="en" sz="1800">
                <a:solidFill>
                  <a:schemeClr val="dk1"/>
                </a:solidFill>
                <a:latin typeface="Poppins"/>
                <a:ea typeface="Poppins"/>
                <a:cs typeface="Poppins"/>
                <a:sym typeface="Poppins"/>
              </a:rPr>
              <a:t>O(n) linear  </a:t>
            </a:r>
            <a:endParaRPr sz="1800">
              <a:solidFill>
                <a:schemeClr val="dk1"/>
              </a:solidFill>
              <a:latin typeface="Poppins"/>
              <a:ea typeface="Poppins"/>
              <a:cs typeface="Poppins"/>
              <a:sym typeface="Poppins"/>
            </a:endParaRPr>
          </a:p>
          <a:p>
            <a:pPr indent="-342900" lvl="1" marL="914400" rtl="0" algn="l">
              <a:lnSpc>
                <a:spcPct val="115000"/>
              </a:lnSpc>
              <a:spcBef>
                <a:spcPts val="1000"/>
              </a:spcBef>
              <a:spcAft>
                <a:spcPts val="1000"/>
              </a:spcAft>
              <a:buClr>
                <a:schemeClr val="dk1"/>
              </a:buClr>
              <a:buSzPts val="1800"/>
              <a:buFont typeface="Poppins"/>
              <a:buChar char="●"/>
            </a:pPr>
            <a:r>
              <a:rPr lang="en" sz="1800">
                <a:solidFill>
                  <a:schemeClr val="dk1"/>
                </a:solidFill>
                <a:latin typeface="Poppins"/>
                <a:ea typeface="Poppins"/>
                <a:cs typeface="Poppins"/>
                <a:sym typeface="Poppins"/>
              </a:rPr>
              <a:t>Print out all elements of </a:t>
            </a:r>
            <a:r>
              <a:rPr lang="en" sz="1800">
                <a:solidFill>
                  <a:schemeClr val="dk1"/>
                </a:solidFill>
                <a:latin typeface="Space Mono"/>
                <a:ea typeface="Space Mono"/>
                <a:cs typeface="Space Mono"/>
                <a:sym typeface="Space Mono"/>
              </a:rPr>
              <a:t>arr</a:t>
            </a:r>
            <a:endParaRPr sz="1800">
              <a:solidFill>
                <a:schemeClr val="dk1"/>
              </a:solidFill>
              <a:latin typeface="Poppins"/>
              <a:ea typeface="Poppins"/>
              <a:cs typeface="Poppins"/>
              <a:sym typeface="Poppins"/>
            </a:endParaRPr>
          </a:p>
        </p:txBody>
      </p:sp>
      <p:sp>
        <p:nvSpPr>
          <p:cNvPr id="1077" name="Google Shape;1077;p132"/>
          <p:cNvSpPr txBox="1"/>
          <p:nvPr/>
        </p:nvSpPr>
        <p:spPr>
          <a:xfrm>
            <a:off x="587250" y="964025"/>
            <a:ext cx="7257900" cy="9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Space Mono"/>
                <a:ea typeface="Space Mono"/>
                <a:cs typeface="Space Mono"/>
                <a:sym typeface="Space Mono"/>
              </a:rPr>
              <a:t>arr = [1, 3, 5, 7, 9, 11]</a:t>
            </a:r>
            <a:endParaRPr sz="1800">
              <a:solidFill>
                <a:schemeClr val="dk1"/>
              </a:solidFill>
              <a:latin typeface="Space Mono"/>
              <a:ea typeface="Space Mono"/>
              <a:cs typeface="Space Mono"/>
              <a:sym typeface="Space Mono"/>
            </a:endParaRPr>
          </a:p>
          <a:p>
            <a:pPr indent="0" lvl="0" marL="0" rtl="0" algn="l">
              <a:lnSpc>
                <a:spcPct val="115000"/>
              </a:lnSpc>
              <a:spcBef>
                <a:spcPts val="1000"/>
              </a:spcBef>
              <a:spcAft>
                <a:spcPts val="1000"/>
              </a:spcAft>
              <a:buNone/>
            </a:pPr>
            <a:r>
              <a:rPr lang="en" sz="1800">
                <a:solidFill>
                  <a:schemeClr val="dk1"/>
                </a:solidFill>
                <a:latin typeface="Space Mono"/>
                <a:ea typeface="Space Mono"/>
                <a:cs typeface="Space Mono"/>
                <a:sym typeface="Space Mono"/>
              </a:rPr>
              <a:t>arr_V2 = [1, 1, 3, 3, 5, 5, 7, 7, 9, 9, 11, 11]</a:t>
            </a:r>
            <a:endParaRPr sz="1800">
              <a:solidFill>
                <a:schemeClr val="dk1"/>
              </a:solidFill>
              <a:latin typeface="Space Mono"/>
              <a:ea typeface="Space Mono"/>
              <a:cs typeface="Space Mono"/>
              <a:sym typeface="Space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3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Logarithmic </a:t>
            </a:r>
            <a:r>
              <a:rPr lang="en"/>
              <a:t>Runtime Complexity  </a:t>
            </a:r>
            <a:endParaRPr/>
          </a:p>
        </p:txBody>
      </p:sp>
      <p:sp>
        <p:nvSpPr>
          <p:cNvPr id="1083" name="Google Shape;1083;p13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4" name="Google Shape;1084;p133"/>
          <p:cNvSpPr txBox="1"/>
          <p:nvPr/>
        </p:nvSpPr>
        <p:spPr>
          <a:xfrm>
            <a:off x="452400" y="1732000"/>
            <a:ext cx="7697700" cy="332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500">
                <a:solidFill>
                  <a:schemeClr val="dk1"/>
                </a:solidFill>
                <a:latin typeface="Poppins"/>
                <a:ea typeface="Poppins"/>
                <a:cs typeface="Poppins"/>
                <a:sym typeface="Poppins"/>
              </a:rPr>
              <a:t>Each time, binary search </a:t>
            </a:r>
            <a:r>
              <a:rPr b="1" lang="en" sz="1500">
                <a:solidFill>
                  <a:schemeClr val="dk1"/>
                </a:solidFill>
                <a:latin typeface="Poppins"/>
                <a:ea typeface="Poppins"/>
                <a:cs typeface="Poppins"/>
                <a:sym typeface="Poppins"/>
              </a:rPr>
              <a:t>cuts the array in half</a:t>
            </a:r>
            <a:r>
              <a:rPr lang="en" sz="1500">
                <a:solidFill>
                  <a:schemeClr val="dk1"/>
                </a:solidFill>
                <a:latin typeface="Poppins"/>
                <a:ea typeface="Poppins"/>
                <a:cs typeface="Poppins"/>
                <a:sym typeface="Poppins"/>
              </a:rPr>
              <a:t>:</a:t>
            </a:r>
            <a:endParaRPr sz="1500">
              <a:solidFill>
                <a:schemeClr val="dk1"/>
              </a:solidFill>
              <a:latin typeface="Poppins"/>
              <a:ea typeface="Poppins"/>
              <a:cs typeface="Poppins"/>
              <a:sym typeface="Poppins"/>
            </a:endParaRPr>
          </a:p>
          <a:p>
            <a:pPr indent="-323850" lvl="0" marL="457200" rtl="0" algn="l">
              <a:lnSpc>
                <a:spcPct val="115000"/>
              </a:lnSpc>
              <a:spcBef>
                <a:spcPts val="12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After 1 step: 6 → 3 elements</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After 2 steps: 3 → 1 or 2 elements</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highlight>
                  <a:srgbClr val="FFF6BF"/>
                </a:highlight>
                <a:latin typeface="Poppins"/>
                <a:ea typeface="Poppins"/>
                <a:cs typeface="Poppins"/>
                <a:sym typeface="Poppins"/>
              </a:rPr>
              <a:t>After 3 steps: 1 element</a:t>
            </a:r>
            <a:endParaRPr sz="1500">
              <a:solidFill>
                <a:schemeClr val="dk1"/>
              </a:solidFill>
              <a:highlight>
                <a:srgbClr val="FFF6BF"/>
              </a:highlight>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n" sz="1500">
                <a:solidFill>
                  <a:schemeClr val="dk1"/>
                </a:solidFill>
                <a:latin typeface="Poppins"/>
                <a:ea typeface="Poppins"/>
                <a:cs typeface="Poppins"/>
                <a:sym typeface="Poppins"/>
              </a:rPr>
              <a:t>This process of halving continues until there’s </a:t>
            </a:r>
            <a:r>
              <a:rPr b="1" lang="en" sz="1500">
                <a:solidFill>
                  <a:schemeClr val="dk1"/>
                </a:solidFill>
                <a:latin typeface="Poppins"/>
                <a:ea typeface="Poppins"/>
                <a:cs typeface="Poppins"/>
                <a:sym typeface="Poppins"/>
              </a:rPr>
              <a:t>1 element left</a:t>
            </a:r>
            <a:r>
              <a:rPr lang="en" sz="1500">
                <a:solidFill>
                  <a:schemeClr val="dk1"/>
                </a:solidFill>
                <a:latin typeface="Poppins"/>
                <a:ea typeface="Poppins"/>
                <a:cs typeface="Poppins"/>
                <a:sym typeface="Poppins"/>
              </a:rPr>
              <a:t> to check. The number of times you can halve </a:t>
            </a:r>
            <a:r>
              <a:rPr lang="en" sz="1500">
                <a:solidFill>
                  <a:srgbClr val="188038"/>
                </a:solidFill>
                <a:latin typeface="Poppins"/>
                <a:ea typeface="Poppins"/>
                <a:cs typeface="Poppins"/>
                <a:sym typeface="Poppins"/>
              </a:rPr>
              <a:t>n</a:t>
            </a:r>
            <a:r>
              <a:rPr lang="en" sz="1500">
                <a:solidFill>
                  <a:schemeClr val="dk1"/>
                </a:solidFill>
                <a:latin typeface="Poppins"/>
                <a:ea typeface="Poppins"/>
                <a:cs typeface="Poppins"/>
                <a:sym typeface="Poppins"/>
              </a:rPr>
              <a:t> until you're down to 1 is roughly </a:t>
            </a:r>
            <a:r>
              <a:rPr lang="en" sz="1500">
                <a:solidFill>
                  <a:srgbClr val="188038"/>
                </a:solidFill>
                <a:latin typeface="Poppins"/>
                <a:ea typeface="Poppins"/>
                <a:cs typeface="Poppins"/>
                <a:sym typeface="Poppins"/>
              </a:rPr>
              <a:t>log₂(n)</a:t>
            </a:r>
            <a:r>
              <a:rPr lang="en" sz="1500">
                <a:solidFill>
                  <a:schemeClr val="dk1"/>
                </a:solidFill>
                <a:latin typeface="Poppins"/>
                <a:ea typeface="Poppins"/>
                <a:cs typeface="Poppins"/>
                <a:sym typeface="Poppins"/>
              </a:rPr>
              <a:t>.</a:t>
            </a:r>
            <a:endParaRPr sz="1500">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n" sz="1500">
                <a:solidFill>
                  <a:schemeClr val="dk1"/>
                </a:solidFill>
                <a:latin typeface="Poppins"/>
                <a:ea typeface="Poppins"/>
                <a:cs typeface="Poppins"/>
                <a:sym typeface="Poppins"/>
              </a:rPr>
              <a:t>So for this array:</a:t>
            </a:r>
            <a:endParaRPr sz="1500">
              <a:solidFill>
                <a:schemeClr val="dk1"/>
              </a:solidFill>
              <a:latin typeface="Poppins"/>
              <a:ea typeface="Poppins"/>
              <a:cs typeface="Poppins"/>
              <a:sym typeface="Poppins"/>
            </a:endParaRPr>
          </a:p>
          <a:p>
            <a:pPr indent="-323850" lvl="0" marL="457200" rtl="0" algn="l">
              <a:lnSpc>
                <a:spcPct val="115000"/>
              </a:lnSpc>
              <a:spcBef>
                <a:spcPts val="1200"/>
              </a:spcBef>
              <a:spcAft>
                <a:spcPts val="0"/>
              </a:spcAft>
              <a:buClr>
                <a:schemeClr val="dk1"/>
              </a:buClr>
              <a:buSzPts val="1500"/>
              <a:buFont typeface="Poppins"/>
              <a:buChar char="●"/>
            </a:pPr>
            <a:r>
              <a:rPr lang="en" sz="1500">
                <a:solidFill>
                  <a:srgbClr val="188038"/>
                </a:solidFill>
                <a:latin typeface="Poppins"/>
                <a:ea typeface="Poppins"/>
                <a:cs typeface="Poppins"/>
                <a:sym typeface="Poppins"/>
              </a:rPr>
              <a:t>n = 6</a:t>
            </a:r>
            <a:br>
              <a:rPr lang="en" sz="1500">
                <a:solidFill>
                  <a:srgbClr val="188038"/>
                </a:solidFill>
                <a:latin typeface="Poppins"/>
                <a:ea typeface="Poppins"/>
                <a:cs typeface="Poppins"/>
                <a:sym typeface="Poppins"/>
              </a:rPr>
            </a:br>
            <a:endParaRPr sz="1500">
              <a:solidFill>
                <a:srgbClr val="188038"/>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rgbClr val="188038"/>
                </a:solidFill>
                <a:latin typeface="Poppins"/>
                <a:ea typeface="Poppins"/>
                <a:cs typeface="Poppins"/>
                <a:sym typeface="Poppins"/>
              </a:rPr>
              <a:t>log₂(6) ≈ 2.58</a:t>
            </a:r>
            <a:r>
              <a:rPr lang="en" sz="1500">
                <a:solidFill>
                  <a:schemeClr val="dk1"/>
                </a:solidFill>
                <a:latin typeface="Poppins"/>
                <a:ea typeface="Poppins"/>
                <a:cs typeface="Poppins"/>
                <a:sym typeface="Poppins"/>
              </a:rPr>
              <a:t>, round up → worst-case 3 steps</a:t>
            </a:r>
            <a:endParaRPr sz="1500">
              <a:solidFill>
                <a:schemeClr val="dk1"/>
              </a:solidFill>
              <a:latin typeface="Poppins"/>
              <a:ea typeface="Poppins"/>
              <a:cs typeface="Poppins"/>
              <a:sym typeface="Poppins"/>
            </a:endParaRPr>
          </a:p>
        </p:txBody>
      </p:sp>
      <p:sp>
        <p:nvSpPr>
          <p:cNvPr id="1085" name="Google Shape;1085;p133"/>
          <p:cNvSpPr txBox="1"/>
          <p:nvPr/>
        </p:nvSpPr>
        <p:spPr>
          <a:xfrm>
            <a:off x="587250" y="964025"/>
            <a:ext cx="7257900" cy="9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Space Mono"/>
                <a:ea typeface="Space Mono"/>
                <a:cs typeface="Space Mono"/>
                <a:sym typeface="Space Mono"/>
              </a:rPr>
              <a:t>arr = [1, 3, 5, 7, 9, 11]</a:t>
            </a:r>
            <a:endParaRPr sz="1800">
              <a:solidFill>
                <a:schemeClr val="dk1"/>
              </a:solidFill>
              <a:latin typeface="Space Mono"/>
              <a:ea typeface="Space Mono"/>
              <a:cs typeface="Space Mono"/>
              <a:sym typeface="Space Mono"/>
            </a:endParaRPr>
          </a:p>
          <a:p>
            <a:pPr indent="0" lvl="0" marL="0" rtl="0" algn="l">
              <a:lnSpc>
                <a:spcPct val="115000"/>
              </a:lnSpc>
              <a:spcBef>
                <a:spcPts val="1000"/>
              </a:spcBef>
              <a:spcAft>
                <a:spcPts val="1000"/>
              </a:spcAft>
              <a:buNone/>
            </a:pPr>
            <a:r>
              <a:t/>
            </a:r>
            <a:endParaRPr sz="1800">
              <a:solidFill>
                <a:schemeClr val="dk1"/>
              </a:solidFill>
              <a:latin typeface="Space Mono"/>
              <a:ea typeface="Space Mono"/>
              <a:cs typeface="Space Mono"/>
              <a:sym typeface="Space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Runtime Complexity </a:t>
            </a:r>
            <a:endParaRPr/>
          </a:p>
          <a:p>
            <a:pPr indent="0" lvl="0" marL="0" rtl="0" algn="l">
              <a:spcBef>
                <a:spcPts val="0"/>
              </a:spcBef>
              <a:spcAft>
                <a:spcPts val="0"/>
              </a:spcAft>
              <a:buNone/>
            </a:pPr>
            <a:r>
              <a:t/>
            </a:r>
            <a:endParaRPr/>
          </a:p>
        </p:txBody>
      </p:sp>
      <p:sp>
        <p:nvSpPr>
          <p:cNvPr id="1091" name="Google Shape;1091;p13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many times can I divide </a:t>
            </a:r>
            <a:r>
              <a:rPr lang="en">
                <a:solidFill>
                  <a:srgbClr val="188038"/>
                </a:solidFill>
              </a:rPr>
              <a:t>n</a:t>
            </a:r>
            <a:r>
              <a:rPr lang="en"/>
              <a:t> by 2 until I get to 1?"</a:t>
            </a:r>
            <a:endParaRPr/>
          </a:p>
          <a:p>
            <a:pPr indent="-342900" lvl="1" marL="914400" rtl="0" algn="l">
              <a:spcBef>
                <a:spcPts val="0"/>
              </a:spcBef>
              <a:spcAft>
                <a:spcPts val="0"/>
              </a:spcAft>
              <a:buSzPts val="1800"/>
              <a:buChar char="○"/>
            </a:pPr>
            <a:r>
              <a:rPr lang="en"/>
              <a:t>That’s </a:t>
            </a:r>
            <a:r>
              <a:rPr b="1" lang="en"/>
              <a:t>log₂(n)</a:t>
            </a:r>
            <a:endParaRPr b="1"/>
          </a:p>
          <a:p>
            <a:pPr indent="0" lvl="0" marL="0" rtl="0" algn="l">
              <a:spcBef>
                <a:spcPts val="1000"/>
              </a:spcBef>
              <a:spcAft>
                <a:spcPts val="0"/>
              </a:spcAft>
              <a:buNone/>
            </a:pPr>
            <a:r>
              <a:rPr b="1" lang="en"/>
              <a:t>								VERSUS</a:t>
            </a:r>
            <a:endParaRPr b="1"/>
          </a:p>
          <a:p>
            <a:pPr indent="-342900" lvl="0" marL="457200" marR="381000" rtl="0" algn="l">
              <a:spcBef>
                <a:spcPts val="1200"/>
              </a:spcBef>
              <a:spcAft>
                <a:spcPts val="0"/>
              </a:spcAft>
              <a:buSzPts val="1800"/>
              <a:buChar char="●"/>
            </a:pPr>
            <a:r>
              <a:rPr lang="en"/>
              <a:t>"If I can take </a:t>
            </a:r>
            <a:r>
              <a:rPr lang="en">
                <a:solidFill>
                  <a:srgbClr val="188038"/>
                </a:solidFill>
              </a:rPr>
              <a:t>k</a:t>
            </a:r>
            <a:r>
              <a:rPr lang="en"/>
              <a:t> steps (or do </a:t>
            </a:r>
            <a:r>
              <a:rPr lang="en">
                <a:solidFill>
                  <a:srgbClr val="188038"/>
                </a:solidFill>
              </a:rPr>
              <a:t>k</a:t>
            </a:r>
            <a:r>
              <a:rPr lang="en"/>
              <a:t> halvings), how big of an input can I handle?"</a:t>
            </a:r>
            <a:endParaRPr/>
          </a:p>
          <a:p>
            <a:pPr indent="-342900" lvl="1" marL="914400" marR="381000" rtl="0" algn="l">
              <a:spcBef>
                <a:spcPts val="0"/>
              </a:spcBef>
              <a:spcAft>
                <a:spcPts val="0"/>
              </a:spcAft>
              <a:buSzPts val="1800"/>
              <a:buChar char="○"/>
            </a:pPr>
            <a:r>
              <a:rPr b="1" lang="en"/>
              <a:t>"What value of </a:t>
            </a:r>
            <a:r>
              <a:rPr b="1" lang="en">
                <a:solidFill>
                  <a:srgbClr val="188038"/>
                </a:solidFill>
              </a:rPr>
              <a:t>n</a:t>
            </a:r>
            <a:r>
              <a:rPr b="1" lang="en"/>
              <a:t> gives me </a:t>
            </a:r>
            <a:r>
              <a:rPr b="1" lang="en">
                <a:solidFill>
                  <a:srgbClr val="188038"/>
                </a:solidFill>
              </a:rPr>
              <a:t>k</a:t>
            </a:r>
            <a:r>
              <a:rPr b="1" lang="en"/>
              <a:t> steps?"</a:t>
            </a:r>
            <a:br>
              <a:rPr b="1" lang="en"/>
            </a:br>
            <a:r>
              <a:rPr lang="en"/>
              <a:t> The answer: </a:t>
            </a:r>
            <a:r>
              <a:rPr b="1" lang="en">
                <a:solidFill>
                  <a:srgbClr val="188038"/>
                </a:solidFill>
              </a:rPr>
              <a:t>n = 2^k</a:t>
            </a:r>
            <a:r>
              <a:rPr lang="en"/>
              <a:t> ← that’s an </a:t>
            </a:r>
            <a:r>
              <a:rPr b="1" lang="en"/>
              <a:t>exponent</a:t>
            </a:r>
            <a:endParaRPr b="1"/>
          </a:p>
          <a:p>
            <a:pPr indent="0" lvl="0" marL="0" rtl="0" algn="l">
              <a:spcBef>
                <a:spcPts val="1200"/>
              </a:spcBef>
              <a:spcAft>
                <a:spcPts val="1000"/>
              </a:spcAft>
              <a:buNone/>
            </a:pPr>
            <a:r>
              <a:t/>
            </a:r>
            <a:endParaRPr/>
          </a:p>
        </p:txBody>
      </p:sp>
      <p:sp>
        <p:nvSpPr>
          <p:cNvPr id="1092" name="Google Shape;1092;p13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8" name="Google Shape;728;p99"/>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729" name="Google Shape;729;p99"/>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730" name="Google Shape;730;p99"/>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731" name="Google Shape;731;p99"/>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3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Runtime Complexity </a:t>
            </a:r>
            <a:endParaRPr/>
          </a:p>
        </p:txBody>
      </p:sp>
      <p:sp>
        <p:nvSpPr>
          <p:cNvPr id="1098" name="Google Shape;1098;p13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9" name="Google Shape;1099;p135"/>
          <p:cNvSpPr txBox="1"/>
          <p:nvPr/>
        </p:nvSpPr>
        <p:spPr>
          <a:xfrm>
            <a:off x="452400" y="1926925"/>
            <a:ext cx="7697700" cy="312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chemeClr val="dk1"/>
                </a:solidFill>
                <a:latin typeface="Poppins"/>
                <a:ea typeface="Poppins"/>
                <a:cs typeface="Poppins"/>
                <a:sym typeface="Poppins"/>
              </a:rPr>
              <a:t>POLL</a:t>
            </a:r>
            <a:r>
              <a:rPr lang="en" sz="1800">
                <a:solidFill>
                  <a:schemeClr val="dk1"/>
                </a:solidFill>
                <a:latin typeface="Poppins"/>
                <a:ea typeface="Poppins"/>
                <a:cs typeface="Poppins"/>
                <a:sym typeface="Poppins"/>
              </a:rPr>
              <a:t>: how many steps will it take to find an element (that exists) in </a:t>
            </a:r>
            <a:r>
              <a:rPr lang="en" sz="1800">
                <a:solidFill>
                  <a:schemeClr val="dk1"/>
                </a:solidFill>
                <a:latin typeface="Space Mono"/>
                <a:ea typeface="Space Mono"/>
                <a:cs typeface="Space Mono"/>
                <a:sym typeface="Space Mono"/>
              </a:rPr>
              <a:t>arr_V2 with binary search</a:t>
            </a:r>
            <a:r>
              <a:rPr lang="en" sz="1800">
                <a:solidFill>
                  <a:schemeClr val="dk1"/>
                </a:solidFill>
                <a:latin typeface="Poppins"/>
                <a:ea typeface="Poppins"/>
                <a:cs typeface="Poppins"/>
                <a:sym typeface="Poppins"/>
              </a:rPr>
              <a:t>?</a:t>
            </a:r>
            <a:endParaRPr sz="1800">
              <a:solidFill>
                <a:schemeClr val="dk1"/>
              </a:solidFill>
              <a:latin typeface="Poppins"/>
              <a:ea typeface="Poppins"/>
              <a:cs typeface="Poppins"/>
              <a:sym typeface="Poppins"/>
            </a:endParaRPr>
          </a:p>
          <a:p>
            <a:pPr indent="-342900" lvl="0" marL="457200" rtl="0" algn="l">
              <a:lnSpc>
                <a:spcPct val="115000"/>
              </a:lnSpc>
              <a:spcBef>
                <a:spcPts val="1200"/>
              </a:spcBef>
              <a:spcAft>
                <a:spcPts val="0"/>
              </a:spcAft>
              <a:buClr>
                <a:schemeClr val="dk1"/>
              </a:buClr>
              <a:buSzPts val="1800"/>
              <a:buFont typeface="Poppins"/>
              <a:buAutoNum type="alphaLcPeriod"/>
            </a:pPr>
            <a:r>
              <a:rPr lang="en" sz="1800">
                <a:solidFill>
                  <a:schemeClr val="dk1"/>
                </a:solidFill>
                <a:latin typeface="Poppins"/>
                <a:ea typeface="Poppins"/>
                <a:cs typeface="Poppins"/>
                <a:sym typeface="Poppins"/>
              </a:rPr>
              <a:t>3</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AutoNum type="alphaLcPeriod"/>
            </a:pPr>
            <a:r>
              <a:rPr lang="en" sz="1800">
                <a:solidFill>
                  <a:schemeClr val="dk1"/>
                </a:solidFill>
                <a:latin typeface="Poppins"/>
                <a:ea typeface="Poppins"/>
                <a:cs typeface="Poppins"/>
                <a:sym typeface="Poppins"/>
              </a:rPr>
              <a:t>12</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AutoNum type="alphaLcPeriod"/>
            </a:pPr>
            <a:r>
              <a:rPr lang="en" sz="1800">
                <a:solidFill>
                  <a:schemeClr val="dk1"/>
                </a:solidFill>
                <a:latin typeface="Poppins"/>
                <a:ea typeface="Poppins"/>
                <a:cs typeface="Poppins"/>
                <a:sym typeface="Poppins"/>
              </a:rPr>
              <a:t>2</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AutoNum type="alphaLcPeriod"/>
            </a:pPr>
            <a:r>
              <a:rPr lang="en" sz="1800">
                <a:solidFill>
                  <a:schemeClr val="dk1"/>
                </a:solidFill>
                <a:latin typeface="Poppins"/>
                <a:ea typeface="Poppins"/>
                <a:cs typeface="Poppins"/>
                <a:sym typeface="Poppins"/>
              </a:rPr>
              <a:t>4</a:t>
            </a:r>
            <a:endParaRPr sz="1800">
              <a:solidFill>
                <a:schemeClr val="dk1"/>
              </a:solidFill>
              <a:latin typeface="Poppins"/>
              <a:ea typeface="Poppins"/>
              <a:cs typeface="Poppins"/>
              <a:sym typeface="Poppins"/>
            </a:endParaRPr>
          </a:p>
        </p:txBody>
      </p:sp>
      <p:sp>
        <p:nvSpPr>
          <p:cNvPr id="1100" name="Google Shape;1100;p135"/>
          <p:cNvSpPr txBox="1"/>
          <p:nvPr/>
        </p:nvSpPr>
        <p:spPr>
          <a:xfrm>
            <a:off x="587250" y="964025"/>
            <a:ext cx="7257900" cy="9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Space Mono"/>
                <a:ea typeface="Space Mono"/>
                <a:cs typeface="Space Mono"/>
                <a:sym typeface="Space Mono"/>
              </a:rPr>
              <a:t>arr = [1, 3, 5, 7, 9, 11]</a:t>
            </a:r>
            <a:endParaRPr sz="1800">
              <a:solidFill>
                <a:schemeClr val="dk1"/>
              </a:solidFill>
              <a:latin typeface="Space Mono"/>
              <a:ea typeface="Space Mono"/>
              <a:cs typeface="Space Mono"/>
              <a:sym typeface="Space Mono"/>
            </a:endParaRPr>
          </a:p>
          <a:p>
            <a:pPr indent="0" lvl="0" marL="0" rtl="0" algn="l">
              <a:lnSpc>
                <a:spcPct val="115000"/>
              </a:lnSpc>
              <a:spcBef>
                <a:spcPts val="1000"/>
              </a:spcBef>
              <a:spcAft>
                <a:spcPts val="1000"/>
              </a:spcAft>
              <a:buNone/>
            </a:pPr>
            <a:r>
              <a:rPr lang="en" sz="1800">
                <a:solidFill>
                  <a:schemeClr val="dk1"/>
                </a:solidFill>
                <a:latin typeface="Space Mono"/>
                <a:ea typeface="Space Mono"/>
                <a:cs typeface="Space Mono"/>
                <a:sym typeface="Space Mono"/>
              </a:rPr>
              <a:t>arr_V2</a:t>
            </a:r>
            <a:r>
              <a:rPr lang="en" sz="1800">
                <a:solidFill>
                  <a:schemeClr val="dk1"/>
                </a:solidFill>
                <a:latin typeface="Space Mono"/>
                <a:ea typeface="Space Mono"/>
                <a:cs typeface="Space Mono"/>
                <a:sym typeface="Space Mono"/>
              </a:rPr>
              <a:t> = [1, 1, 3, 3, 5, 5, 7, 7, 9, 9, 11, 11]</a:t>
            </a:r>
            <a:endParaRPr sz="1800">
              <a:solidFill>
                <a:schemeClr val="dk1"/>
              </a:solidFill>
              <a:latin typeface="Space Mono"/>
              <a:ea typeface="Space Mono"/>
              <a:cs typeface="Space Mono"/>
              <a:sym typeface="Space Mono"/>
            </a:endParaRPr>
          </a:p>
        </p:txBody>
      </p:sp>
      <p:sp>
        <p:nvSpPr>
          <p:cNvPr id="1101" name="Google Shape;1101;p135"/>
          <p:cNvSpPr/>
          <p:nvPr/>
        </p:nvSpPr>
        <p:spPr>
          <a:xfrm>
            <a:off x="412375" y="3748900"/>
            <a:ext cx="982200" cy="352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3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Runtime Complexity </a:t>
            </a:r>
            <a:endParaRPr/>
          </a:p>
        </p:txBody>
      </p:sp>
      <p:sp>
        <p:nvSpPr>
          <p:cNvPr id="1107" name="Google Shape;1107;p13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8" name="Google Shape;1108;p136"/>
          <p:cNvSpPr txBox="1"/>
          <p:nvPr/>
        </p:nvSpPr>
        <p:spPr>
          <a:xfrm>
            <a:off x="452400" y="1926925"/>
            <a:ext cx="7697700" cy="312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Step 1 ⇒ 6 element</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Step 2 ⇒ 3 elements</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Step 3 ⇒ 1 or 2 elements</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Step 4 ⇒ 1 elements</a:t>
            </a:r>
            <a:endParaRPr sz="18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lang="en" sz="1800">
                <a:solidFill>
                  <a:schemeClr val="dk1"/>
                </a:solidFill>
                <a:latin typeface="Poppins"/>
                <a:ea typeface="Poppins"/>
                <a:cs typeface="Poppins"/>
                <a:sym typeface="Poppins"/>
              </a:rPr>
              <a:t>“As things get bigger, I don’t check all of them — I keep cutting the problem in half, which makes it super fast.” </a:t>
            </a:r>
            <a:endParaRPr sz="1800">
              <a:solidFill>
                <a:schemeClr val="dk1"/>
              </a:solidFill>
              <a:latin typeface="Poppins"/>
              <a:ea typeface="Poppins"/>
              <a:cs typeface="Poppins"/>
              <a:sym typeface="Poppins"/>
            </a:endParaRPr>
          </a:p>
          <a:p>
            <a:pPr indent="0" lvl="0" marL="0" rtl="0" algn="l">
              <a:lnSpc>
                <a:spcPct val="115000"/>
              </a:lnSpc>
              <a:spcBef>
                <a:spcPts val="1200"/>
              </a:spcBef>
              <a:spcAft>
                <a:spcPts val="1200"/>
              </a:spcAft>
              <a:buNone/>
            </a:pPr>
            <a:r>
              <a:rPr lang="en" sz="1800">
                <a:solidFill>
                  <a:schemeClr val="dk1"/>
                </a:solidFill>
                <a:latin typeface="Poppins"/>
                <a:ea typeface="Poppins"/>
                <a:cs typeface="Poppins"/>
                <a:sym typeface="Poppins"/>
              </a:rPr>
              <a:t>👉 </a:t>
            </a:r>
            <a:r>
              <a:rPr b="1" lang="en" sz="1800">
                <a:solidFill>
                  <a:schemeClr val="dk1"/>
                </a:solidFill>
                <a:latin typeface="Poppins"/>
                <a:ea typeface="Poppins"/>
                <a:cs typeface="Poppins"/>
                <a:sym typeface="Poppins"/>
              </a:rPr>
              <a:t>Doubling input only adds 1 extra step</a:t>
            </a:r>
            <a:r>
              <a:rPr lang="en" sz="1800">
                <a:solidFill>
                  <a:schemeClr val="dk1"/>
                </a:solidFill>
                <a:latin typeface="Poppins"/>
                <a:ea typeface="Poppins"/>
                <a:cs typeface="Poppins"/>
                <a:sym typeface="Poppins"/>
              </a:rPr>
              <a:t> to your algorithm. T</a:t>
            </a:r>
            <a:r>
              <a:rPr lang="en" sz="1800">
                <a:solidFill>
                  <a:schemeClr val="dk1"/>
                </a:solidFill>
                <a:highlight>
                  <a:srgbClr val="FFFFFF"/>
                </a:highlight>
                <a:latin typeface="Poppins"/>
                <a:ea typeface="Poppins"/>
                <a:cs typeface="Poppins"/>
                <a:sym typeface="Poppins"/>
              </a:rPr>
              <a:t>ime complexity increases incredibly slowly as the input size increases</a:t>
            </a:r>
            <a:endParaRPr sz="1800">
              <a:solidFill>
                <a:schemeClr val="dk1"/>
              </a:solidFill>
              <a:latin typeface="Poppins"/>
              <a:ea typeface="Poppins"/>
              <a:cs typeface="Poppins"/>
              <a:sym typeface="Poppins"/>
            </a:endParaRPr>
          </a:p>
        </p:txBody>
      </p:sp>
      <p:sp>
        <p:nvSpPr>
          <p:cNvPr id="1109" name="Google Shape;1109;p136"/>
          <p:cNvSpPr txBox="1"/>
          <p:nvPr/>
        </p:nvSpPr>
        <p:spPr>
          <a:xfrm>
            <a:off x="587250" y="964025"/>
            <a:ext cx="7257900" cy="9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Space Mono"/>
                <a:ea typeface="Space Mono"/>
                <a:cs typeface="Space Mono"/>
                <a:sym typeface="Space Mono"/>
              </a:rPr>
              <a:t>arr = [1, 3, 5, 7, 9, 11]</a:t>
            </a:r>
            <a:endParaRPr sz="1800">
              <a:solidFill>
                <a:schemeClr val="dk1"/>
              </a:solidFill>
              <a:latin typeface="Space Mono"/>
              <a:ea typeface="Space Mono"/>
              <a:cs typeface="Space Mono"/>
              <a:sym typeface="Space Mono"/>
            </a:endParaRPr>
          </a:p>
          <a:p>
            <a:pPr indent="0" lvl="0" marL="0" rtl="0" algn="l">
              <a:lnSpc>
                <a:spcPct val="115000"/>
              </a:lnSpc>
              <a:spcBef>
                <a:spcPts val="1000"/>
              </a:spcBef>
              <a:spcAft>
                <a:spcPts val="1000"/>
              </a:spcAft>
              <a:buNone/>
            </a:pPr>
            <a:r>
              <a:rPr lang="en" sz="1800">
                <a:solidFill>
                  <a:schemeClr val="dk1"/>
                </a:solidFill>
                <a:latin typeface="Space Mono"/>
                <a:ea typeface="Space Mono"/>
                <a:cs typeface="Space Mono"/>
                <a:sym typeface="Space Mono"/>
              </a:rPr>
              <a:t>arr_V2 = [</a:t>
            </a:r>
            <a:r>
              <a:rPr lang="en" sz="1800">
                <a:solidFill>
                  <a:schemeClr val="dk1"/>
                </a:solidFill>
                <a:highlight>
                  <a:srgbClr val="FFF2CC"/>
                </a:highlight>
                <a:latin typeface="Space Mono"/>
                <a:ea typeface="Space Mono"/>
                <a:cs typeface="Space Mono"/>
                <a:sym typeface="Space Mono"/>
              </a:rPr>
              <a:t>0,</a:t>
            </a:r>
            <a:r>
              <a:rPr lang="en" sz="1800">
                <a:solidFill>
                  <a:schemeClr val="dk1"/>
                </a:solidFill>
                <a:latin typeface="Space Mono"/>
                <a:ea typeface="Space Mono"/>
                <a:cs typeface="Space Mono"/>
                <a:sym typeface="Space Mono"/>
              </a:rPr>
              <a:t> 1, 3, 3, 5, 5, 7, 7, 9, 9, 11, 11]</a:t>
            </a:r>
            <a:endParaRPr sz="1800">
              <a:solidFill>
                <a:schemeClr val="dk1"/>
              </a:solidFill>
              <a:latin typeface="Space Mono"/>
              <a:ea typeface="Space Mono"/>
              <a:cs typeface="Space Mono"/>
              <a:sym typeface="Space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3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Search Related Interview Questions</a:t>
            </a:r>
            <a:endParaRPr/>
          </a:p>
        </p:txBody>
      </p:sp>
      <p:sp>
        <p:nvSpPr>
          <p:cNvPr id="1115" name="Google Shape;1115;p13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Search in a rotated sorted array</a:t>
            </a:r>
            <a:br>
              <a:rPr lang="en"/>
            </a:br>
            <a:endParaRPr/>
          </a:p>
          <a:p>
            <a:pPr indent="-342900" lvl="0" marL="457200" rtl="0" algn="l">
              <a:spcBef>
                <a:spcPts val="0"/>
              </a:spcBef>
              <a:spcAft>
                <a:spcPts val="0"/>
              </a:spcAft>
              <a:buSzPts val="1800"/>
              <a:buChar char="✱"/>
            </a:pPr>
            <a:r>
              <a:rPr lang="en"/>
              <a:t>First/last occurrence of a number</a:t>
            </a:r>
            <a:br>
              <a:rPr lang="en"/>
            </a:br>
            <a:endParaRPr/>
          </a:p>
          <a:p>
            <a:pPr indent="-342900" lvl="0" marL="457200" rtl="0" algn="l">
              <a:spcBef>
                <a:spcPts val="0"/>
              </a:spcBef>
              <a:spcAft>
                <a:spcPts val="0"/>
              </a:spcAft>
              <a:buSzPts val="1800"/>
              <a:buChar char="✱"/>
            </a:pPr>
            <a:r>
              <a:rPr lang="en"/>
              <a:t>Find square root of a number</a:t>
            </a:r>
            <a:br>
              <a:rPr lang="en"/>
            </a:br>
            <a:endParaRPr/>
          </a:p>
          <a:p>
            <a:pPr indent="-342900" lvl="0" marL="457200" rtl="0" algn="l">
              <a:spcBef>
                <a:spcPts val="0"/>
              </a:spcBef>
              <a:spcAft>
                <a:spcPts val="0"/>
              </a:spcAft>
              <a:buSzPts val="1800"/>
              <a:buChar char="✱"/>
            </a:pPr>
            <a:r>
              <a:rPr lang="en"/>
              <a:t>Find peak element</a:t>
            </a:r>
            <a:br>
              <a:rPr lang="en"/>
            </a:br>
            <a:endParaRPr/>
          </a:p>
          <a:p>
            <a:pPr indent="-342900" lvl="0" marL="457200" rtl="0" algn="l">
              <a:spcBef>
                <a:spcPts val="0"/>
              </a:spcBef>
              <a:spcAft>
                <a:spcPts val="0"/>
              </a:spcAft>
              <a:buSzPts val="1800"/>
              <a:buChar char="✱"/>
            </a:pPr>
            <a:r>
              <a:rPr lang="en"/>
              <a:t>Find smallest/largest element under constraints</a:t>
            </a:r>
            <a:endParaRPr/>
          </a:p>
          <a:p>
            <a:pPr indent="-342900" lvl="1" marL="914400" rtl="0" algn="l">
              <a:spcBef>
                <a:spcPts val="0"/>
              </a:spcBef>
              <a:spcAft>
                <a:spcPts val="0"/>
              </a:spcAft>
              <a:buSzPts val="1800"/>
              <a:buChar char="●"/>
            </a:pPr>
            <a:r>
              <a:rPr lang="en" u="sng">
                <a:solidFill>
                  <a:schemeClr val="hlink"/>
                </a:solidFill>
                <a:hlinkClick r:id="rId3"/>
              </a:rPr>
              <a:t>Koko eating bananas</a:t>
            </a:r>
            <a:endParaRPr/>
          </a:p>
          <a:p>
            <a:pPr indent="0" lvl="0" marL="0" rtl="0" algn="l">
              <a:spcBef>
                <a:spcPts val="1000"/>
              </a:spcBef>
              <a:spcAft>
                <a:spcPts val="1000"/>
              </a:spcAft>
              <a:buNone/>
            </a:pPr>
            <a:r>
              <a:t/>
            </a:r>
            <a:endParaRPr/>
          </a:p>
        </p:txBody>
      </p:sp>
      <p:sp>
        <p:nvSpPr>
          <p:cNvPr id="1116" name="Google Shape;1116;p13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38"/>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1122" name="Google Shape;1122;p138"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39"/>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1128" name="Google Shape;1128;p13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4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1134" name="Google Shape;1134;p14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5" name="Google Shape;1135;p140"/>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41"/>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1141" name="Google Shape;1141;p14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152" name="Google Shape;1152;p143"/>
          <p:cNvSpPr txBox="1"/>
          <p:nvPr>
            <p:ph idx="1" type="body"/>
          </p:nvPr>
        </p:nvSpPr>
        <p:spPr>
          <a:xfrm>
            <a:off x="452400" y="969250"/>
            <a:ext cx="8239200" cy="3903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a:t>⚔️ Divide and Conquer Strategy</a:t>
            </a:r>
            <a:endParaRPr b="1"/>
          </a:p>
          <a:p>
            <a:pPr indent="-342900" lvl="0" marL="457200" rtl="0" algn="l">
              <a:spcBef>
                <a:spcPts val="1200"/>
              </a:spcBef>
              <a:spcAft>
                <a:spcPts val="0"/>
              </a:spcAft>
              <a:buClr>
                <a:schemeClr val="dk1"/>
              </a:buClr>
              <a:buSzPts val="1800"/>
              <a:buFont typeface="Arial"/>
              <a:buChar char="●"/>
            </a:pPr>
            <a:r>
              <a:rPr lang="en"/>
              <a:t>Break the problem into </a:t>
            </a:r>
            <a:r>
              <a:rPr b="1" lang="en"/>
              <a:t>smaller parts</a:t>
            </a:r>
            <a:endParaRPr b="1"/>
          </a:p>
          <a:p>
            <a:pPr indent="-342900" lvl="0" marL="457200" rtl="0" algn="l">
              <a:spcBef>
                <a:spcPts val="0"/>
              </a:spcBef>
              <a:spcAft>
                <a:spcPts val="0"/>
              </a:spcAft>
              <a:buClr>
                <a:schemeClr val="dk1"/>
              </a:buClr>
              <a:buSzPts val="1800"/>
              <a:buFont typeface="Poppins"/>
              <a:buChar char="●"/>
            </a:pPr>
            <a:r>
              <a:rPr b="1" lang="en"/>
              <a:t>Solve each part recursively</a:t>
            </a:r>
            <a:endParaRPr b="1"/>
          </a:p>
          <a:p>
            <a:pPr indent="-342900" lvl="0" marL="457200" rtl="0" algn="l">
              <a:spcBef>
                <a:spcPts val="0"/>
              </a:spcBef>
              <a:spcAft>
                <a:spcPts val="0"/>
              </a:spcAft>
              <a:buClr>
                <a:schemeClr val="dk1"/>
              </a:buClr>
              <a:buSzPts val="1800"/>
              <a:buFont typeface="Arial"/>
              <a:buChar char="●"/>
            </a:pPr>
            <a:r>
              <a:rPr b="1" lang="en"/>
              <a:t>Combine</a:t>
            </a:r>
            <a:r>
              <a:rPr lang="en"/>
              <a:t> the results (if needed)</a:t>
            </a:r>
            <a:endParaRPr/>
          </a:p>
          <a:p>
            <a:pPr indent="-342900" lvl="0" marL="457200" rtl="0" algn="l">
              <a:spcBef>
                <a:spcPts val="0"/>
              </a:spcBef>
              <a:spcAft>
                <a:spcPts val="0"/>
              </a:spcAft>
              <a:buClr>
                <a:schemeClr val="dk1"/>
              </a:buClr>
              <a:buSzPts val="1800"/>
              <a:buFont typeface="Arial"/>
              <a:buChar char="●"/>
            </a:pPr>
            <a:r>
              <a:rPr lang="en"/>
              <a:t>Efficient for problems like </a:t>
            </a:r>
            <a:r>
              <a:rPr b="1" lang="en"/>
              <a:t>searching, sorting, and optimization</a:t>
            </a:r>
            <a:endParaRPr b="1"/>
          </a:p>
          <a:p>
            <a:pPr indent="0" lvl="0" marL="0" rtl="0" algn="l">
              <a:spcBef>
                <a:spcPts val="1200"/>
              </a:spcBef>
              <a:spcAft>
                <a:spcPts val="0"/>
              </a:spcAft>
              <a:buNone/>
            </a:pPr>
            <a:r>
              <a:rPr b="1" lang="en"/>
              <a:t>🧠 Key Takeaways</a:t>
            </a:r>
            <a:endParaRPr b="1"/>
          </a:p>
          <a:p>
            <a:pPr indent="-342900" lvl="0" marL="457200" rtl="0" algn="l">
              <a:spcBef>
                <a:spcPts val="1200"/>
              </a:spcBef>
              <a:spcAft>
                <a:spcPts val="0"/>
              </a:spcAft>
              <a:buClr>
                <a:schemeClr val="dk1"/>
              </a:buClr>
              <a:buSzPts val="1800"/>
              <a:buFont typeface="Arial"/>
              <a:buChar char="●"/>
            </a:pPr>
            <a:r>
              <a:rPr lang="en"/>
              <a:t>Recursion simplifies problems with </a:t>
            </a:r>
            <a:r>
              <a:rPr b="1" lang="en"/>
              <a:t>repeated structure</a:t>
            </a:r>
            <a:endParaRPr b="1"/>
          </a:p>
          <a:p>
            <a:pPr indent="-342900" lvl="0" marL="457200" rtl="0" algn="l">
              <a:spcBef>
                <a:spcPts val="0"/>
              </a:spcBef>
              <a:spcAft>
                <a:spcPts val="0"/>
              </a:spcAft>
              <a:buClr>
                <a:schemeClr val="dk1"/>
              </a:buClr>
              <a:buSzPts val="1800"/>
              <a:buFont typeface="Arial"/>
              <a:buChar char="●"/>
            </a:pPr>
            <a:r>
              <a:rPr lang="en"/>
              <a:t>Divide and Conquer helps design </a:t>
            </a:r>
            <a:r>
              <a:rPr b="1" lang="en"/>
              <a:t>efficient algorithms</a:t>
            </a:r>
            <a:endParaRPr b="1"/>
          </a:p>
          <a:p>
            <a:pPr indent="-342900" lvl="0" marL="457200" rtl="0" algn="l">
              <a:spcBef>
                <a:spcPts val="0"/>
              </a:spcBef>
              <a:spcAft>
                <a:spcPts val="0"/>
              </a:spcAft>
              <a:buClr>
                <a:schemeClr val="dk1"/>
              </a:buClr>
              <a:buSzPts val="1800"/>
              <a:buFont typeface="Poppins"/>
              <a:buChar char="●"/>
            </a:pPr>
            <a:r>
              <a:rPr lang="en"/>
              <a:t>Binary Search is a classic example with both patterns</a:t>
            </a:r>
            <a:endParaRPr/>
          </a:p>
          <a:p>
            <a:pPr indent="0" lvl="0" marL="0" rtl="0" algn="l">
              <a:spcBef>
                <a:spcPts val="1200"/>
              </a:spcBef>
              <a:spcAft>
                <a:spcPts val="1000"/>
              </a:spcAft>
              <a:buNone/>
            </a:pPr>
            <a:r>
              <a:t/>
            </a:r>
            <a:endParaRPr/>
          </a:p>
        </p:txBody>
      </p:sp>
      <p:sp>
        <p:nvSpPr>
          <p:cNvPr id="1153" name="Google Shape;1153;p14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4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9" name="Google Shape;1159;p144"/>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1160" name="Google Shape;1160;p144"/>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1161" name="Google Shape;1161;p144"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5" name="Shape 735"/>
        <p:cNvGrpSpPr/>
        <p:nvPr/>
      </p:nvGrpSpPr>
      <p:grpSpPr>
        <a:xfrm>
          <a:off x="0" y="0"/>
          <a:ext cx="0" cy="0"/>
          <a:chOff x="0" y="0"/>
          <a:chExt cx="0" cy="0"/>
        </a:xfrm>
      </p:grpSpPr>
      <p:sp>
        <p:nvSpPr>
          <p:cNvPr id="736" name="Google Shape;736;p10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37" name="Google Shape;737;p10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10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45"/>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1167" name="Google Shape;1167;p14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8" name="Google Shape;1168;p14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p:txBody>
      </p:sp>
      <p:pic>
        <p:nvPicPr>
          <p:cNvPr id="1169" name="Google Shape;1169;p145"/>
          <p:cNvPicPr preferRelativeResize="0"/>
          <p:nvPr/>
        </p:nvPicPr>
        <p:blipFill>
          <a:blip r:embed="rId3">
            <a:alphaModFix/>
          </a:blip>
          <a:stretch>
            <a:fillRect/>
          </a:stretch>
        </p:blipFill>
        <p:spPr>
          <a:xfrm>
            <a:off x="452400" y="438175"/>
            <a:ext cx="608050" cy="608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1"/>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Recursion is kind of fun</a:t>
            </a:r>
            <a:endParaRPr/>
          </a:p>
          <a:p>
            <a:pPr indent="-342900" lvl="0" marL="457200" rtl="0" algn="l">
              <a:spcBef>
                <a:spcPts val="0"/>
              </a:spcBef>
              <a:spcAft>
                <a:spcPts val="0"/>
              </a:spcAft>
              <a:buSzPts val="1800"/>
              <a:buChar char="+"/>
            </a:pPr>
            <a:r>
              <a:rPr lang="en"/>
              <a:t>Peers helping each other in breakout</a:t>
            </a:r>
            <a:endParaRPr/>
          </a:p>
        </p:txBody>
      </p:sp>
      <p:sp>
        <p:nvSpPr>
          <p:cNvPr id="744" name="Google Shape;744;p10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5" name="Google Shape;745;p101"/>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Problem set questions were phrased poorly</a:t>
            </a:r>
            <a:r>
              <a:rPr lang="en" sz="1700"/>
              <a:t> </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9" name="Shape 749"/>
        <p:cNvGrpSpPr/>
        <p:nvPr/>
      </p:nvGrpSpPr>
      <p:grpSpPr>
        <a:xfrm>
          <a:off x="0" y="0"/>
          <a:ext cx="0" cy="0"/>
          <a:chOff x="0" y="0"/>
          <a:chExt cx="0" cy="0"/>
        </a:xfrm>
      </p:grpSpPr>
      <p:sp>
        <p:nvSpPr>
          <p:cNvPr id="750" name="Google Shape;750;p102"/>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751" name="Google Shape;751;p10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752" name="Google Shape;752;p10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3" name="Google Shape;753;p102"/>
          <p:cNvPicPr preferRelativeResize="0"/>
          <p:nvPr/>
        </p:nvPicPr>
        <p:blipFill>
          <a:blip r:embed="rId3">
            <a:alphaModFix/>
          </a:blip>
          <a:stretch>
            <a:fillRect/>
          </a:stretch>
        </p:blipFill>
        <p:spPr>
          <a:xfrm>
            <a:off x="452400" y="350275"/>
            <a:ext cx="679601" cy="679601"/>
          </a:xfrm>
          <a:prstGeom prst="rect">
            <a:avLst/>
          </a:prstGeom>
          <a:noFill/>
          <a:ln>
            <a:noFill/>
          </a:ln>
        </p:spPr>
      </p:pic>
      <p:sp>
        <p:nvSpPr>
          <p:cNvPr id="754" name="Google Shape;754;p102"/>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announcements or reminders. These will often come from the SSL or Liz, so be sure to check in with them to see if there are any that need to be added here if that information hasn’t been shared with you already.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Recursion…When?!</a:t>
            </a:r>
            <a:endParaRPr/>
          </a:p>
          <a:p>
            <a:pPr indent="0" lvl="0" marL="0" rtl="0" algn="l">
              <a:spcBef>
                <a:spcPts val="0"/>
              </a:spcBef>
              <a:spcAft>
                <a:spcPts val="0"/>
              </a:spcAft>
              <a:buNone/>
            </a:pPr>
            <a:r>
              <a:t/>
            </a:r>
            <a:endParaRPr/>
          </a:p>
        </p:txBody>
      </p:sp>
      <p:sp>
        <p:nvSpPr>
          <p:cNvPr id="760" name="Google Shape;760;p103"/>
          <p:cNvSpPr txBox="1"/>
          <p:nvPr>
            <p:ph idx="1" type="body"/>
          </p:nvPr>
        </p:nvSpPr>
        <p:spPr>
          <a:xfrm>
            <a:off x="452400" y="913200"/>
            <a:ext cx="8239200" cy="42303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SzPts val="1300"/>
              <a:buFont typeface="Arial"/>
              <a:buChar char="✱"/>
            </a:pPr>
            <a:r>
              <a:rPr b="1" lang="en" sz="1300">
                <a:latin typeface="Arial"/>
                <a:ea typeface="Arial"/>
                <a:cs typeface="Arial"/>
                <a:sym typeface="Arial"/>
              </a:rPr>
              <a:t>Divide &amp; Conquer</a:t>
            </a:r>
            <a:br>
              <a:rPr b="1" lang="en" sz="1300">
                <a:latin typeface="Arial"/>
                <a:ea typeface="Arial"/>
                <a:cs typeface="Arial"/>
                <a:sym typeface="Arial"/>
              </a:rPr>
            </a:br>
            <a:r>
              <a:rPr lang="en" sz="1300">
                <a:latin typeface="Arial"/>
                <a:ea typeface="Arial"/>
                <a:cs typeface="Arial"/>
                <a:sym typeface="Arial"/>
              </a:rPr>
              <a:t> Break problems into smaller subproblems and combine results.</a:t>
            </a:r>
            <a:br>
              <a:rPr lang="en" sz="1300">
                <a:latin typeface="Arial"/>
                <a:ea typeface="Arial"/>
                <a:cs typeface="Arial"/>
                <a:sym typeface="Arial"/>
              </a:rPr>
            </a:br>
            <a:r>
              <a:rPr lang="en" sz="1300">
                <a:latin typeface="Arial"/>
                <a:ea typeface="Arial"/>
                <a:cs typeface="Arial"/>
                <a:sym typeface="Arial"/>
              </a:rPr>
              <a:t> 📌 Examples: Merge Sort, Binary Search, Fibonacci, Tree depth</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b="1" lang="en" sz="1300">
                <a:latin typeface="Arial"/>
                <a:ea typeface="Arial"/>
                <a:cs typeface="Arial"/>
                <a:sym typeface="Arial"/>
              </a:rPr>
              <a:t>Traversal</a:t>
            </a:r>
            <a:br>
              <a:rPr b="1" lang="en" sz="1300">
                <a:latin typeface="Arial"/>
                <a:ea typeface="Arial"/>
                <a:cs typeface="Arial"/>
                <a:sym typeface="Arial"/>
              </a:rPr>
            </a:br>
            <a:r>
              <a:rPr lang="en" sz="1300">
                <a:latin typeface="Arial"/>
                <a:ea typeface="Arial"/>
                <a:cs typeface="Arial"/>
                <a:sym typeface="Arial"/>
              </a:rPr>
              <a:t> Visit every node/item in a structured way (often in trees/graphs).</a:t>
            </a:r>
            <a:br>
              <a:rPr lang="en" sz="1300">
                <a:latin typeface="Arial"/>
                <a:ea typeface="Arial"/>
                <a:cs typeface="Arial"/>
                <a:sym typeface="Arial"/>
              </a:rPr>
            </a:br>
            <a:r>
              <a:rPr lang="en" sz="1300">
                <a:latin typeface="Arial"/>
                <a:ea typeface="Arial"/>
                <a:cs typeface="Arial"/>
                <a:sym typeface="Arial"/>
              </a:rPr>
              <a:t> 📌 Examples: Tree DFS (pre/in/postorder), Linked List printing</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b="1" lang="en" sz="1300">
                <a:latin typeface="Arial"/>
                <a:ea typeface="Arial"/>
                <a:cs typeface="Arial"/>
                <a:sym typeface="Arial"/>
              </a:rPr>
              <a:t>Backtracking</a:t>
            </a:r>
            <a:br>
              <a:rPr b="1" lang="en" sz="1300">
                <a:latin typeface="Arial"/>
                <a:ea typeface="Arial"/>
                <a:cs typeface="Arial"/>
                <a:sym typeface="Arial"/>
              </a:rPr>
            </a:br>
            <a:r>
              <a:rPr lang="en" sz="1300">
                <a:latin typeface="Arial"/>
                <a:ea typeface="Arial"/>
                <a:cs typeface="Arial"/>
                <a:sym typeface="Arial"/>
              </a:rPr>
              <a:t> Try all possibilities, undoing choices when needed.</a:t>
            </a:r>
            <a:br>
              <a:rPr lang="en" sz="1300">
                <a:latin typeface="Arial"/>
                <a:ea typeface="Arial"/>
                <a:cs typeface="Arial"/>
                <a:sym typeface="Arial"/>
              </a:rPr>
            </a:br>
            <a:r>
              <a:rPr lang="en" sz="1300">
                <a:latin typeface="Arial"/>
                <a:ea typeface="Arial"/>
                <a:cs typeface="Arial"/>
                <a:sym typeface="Arial"/>
              </a:rPr>
              <a:t> 📌 Examples: N-Queens, Subsets, Sudoku Solver</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b="1" lang="en" sz="1300">
                <a:latin typeface="Arial"/>
                <a:ea typeface="Arial"/>
                <a:cs typeface="Arial"/>
                <a:sym typeface="Arial"/>
              </a:rPr>
              <a:t>Combinatorial Generation</a:t>
            </a:r>
            <a:br>
              <a:rPr b="1" lang="en" sz="1300">
                <a:latin typeface="Arial"/>
                <a:ea typeface="Arial"/>
                <a:cs typeface="Arial"/>
                <a:sym typeface="Arial"/>
              </a:rPr>
            </a:br>
            <a:r>
              <a:rPr lang="en" sz="1300">
                <a:latin typeface="Arial"/>
                <a:ea typeface="Arial"/>
                <a:cs typeface="Arial"/>
                <a:sym typeface="Arial"/>
              </a:rPr>
              <a:t> Recursively build all valid combinations/permutations.</a:t>
            </a:r>
            <a:br>
              <a:rPr lang="en" sz="1300">
                <a:latin typeface="Arial"/>
                <a:ea typeface="Arial"/>
                <a:cs typeface="Arial"/>
                <a:sym typeface="Arial"/>
              </a:rPr>
            </a:br>
            <a:r>
              <a:rPr lang="en" sz="1300">
                <a:latin typeface="Arial"/>
                <a:ea typeface="Arial"/>
                <a:cs typeface="Arial"/>
                <a:sym typeface="Arial"/>
              </a:rPr>
              <a:t> 📌 Examples: Valid Parentheses, Letter Combinations, Combination Sum</a:t>
            </a:r>
            <a:endParaRPr sz="1300">
              <a:latin typeface="Arial"/>
              <a:ea typeface="Arial"/>
              <a:cs typeface="Arial"/>
              <a:sym typeface="Arial"/>
            </a:endParaRPr>
          </a:p>
          <a:p>
            <a:pPr indent="-298450" lvl="0" marL="457200" rtl="0" algn="l">
              <a:spcBef>
                <a:spcPts val="0"/>
              </a:spcBef>
              <a:spcAft>
                <a:spcPts val="0"/>
              </a:spcAft>
              <a:buSzPts val="1100"/>
              <a:buFont typeface="Arial"/>
              <a:buChar char="✱"/>
            </a:pPr>
            <a:r>
              <a:rPr b="1" lang="en" sz="1300">
                <a:latin typeface="Arial"/>
                <a:ea typeface="Arial"/>
                <a:cs typeface="Arial"/>
                <a:sym typeface="Arial"/>
              </a:rPr>
              <a:t>Repetitive Actions</a:t>
            </a:r>
            <a:br>
              <a:rPr b="1" lang="en" sz="1300">
                <a:latin typeface="Arial"/>
                <a:ea typeface="Arial"/>
                <a:cs typeface="Arial"/>
                <a:sym typeface="Arial"/>
              </a:rPr>
            </a:br>
            <a:r>
              <a:rPr lang="en" sz="1300">
                <a:latin typeface="Arial"/>
                <a:ea typeface="Arial"/>
                <a:cs typeface="Arial"/>
                <a:sym typeface="Arial"/>
              </a:rPr>
              <a:t> Use recursion just to repeat something or apply side effects.</a:t>
            </a:r>
            <a:br>
              <a:rPr lang="en" sz="1300">
                <a:latin typeface="Arial"/>
                <a:ea typeface="Arial"/>
                <a:cs typeface="Arial"/>
                <a:sym typeface="Arial"/>
              </a:rPr>
            </a:br>
            <a:r>
              <a:rPr lang="en" sz="1300">
                <a:latin typeface="Arial"/>
                <a:ea typeface="Arial"/>
                <a:cs typeface="Arial"/>
                <a:sym typeface="Arial"/>
              </a:rPr>
              <a:t> 📌 Exam</a:t>
            </a:r>
            <a:r>
              <a:rPr lang="en" sz="1100">
                <a:latin typeface="Arial"/>
                <a:ea typeface="Arial"/>
                <a:cs typeface="Arial"/>
                <a:sym typeface="Arial"/>
              </a:rPr>
              <a:t>ples: Print 1 to N, Reverse string with prints</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100">
                <a:latin typeface="Arial"/>
                <a:ea typeface="Arial"/>
                <a:cs typeface="Arial"/>
                <a:sym typeface="Arial"/>
              </a:rPr>
              <a:t>✨ Tip: Ask yourself —</a:t>
            </a:r>
            <a:br>
              <a:rPr b="1" lang="en" sz="1100">
                <a:latin typeface="Arial"/>
                <a:ea typeface="Arial"/>
                <a:cs typeface="Arial"/>
                <a:sym typeface="Arial"/>
              </a:rPr>
            </a:br>
            <a:r>
              <a:rPr b="1" lang="en" sz="1100">
                <a:latin typeface="Arial"/>
                <a:ea typeface="Arial"/>
                <a:cs typeface="Arial"/>
                <a:sym typeface="Arial"/>
              </a:rPr>
              <a:t> 	Am I solving + combining? Traversing? Trying options?</a:t>
            </a:r>
            <a:endParaRPr b="1" sz="1100">
              <a:latin typeface="Arial"/>
              <a:ea typeface="Arial"/>
              <a:cs typeface="Arial"/>
              <a:sym typeface="Arial"/>
            </a:endParaRPr>
          </a:p>
          <a:p>
            <a:pPr indent="0" lvl="0" marL="0" rtl="0" algn="l">
              <a:spcBef>
                <a:spcPts val="1200"/>
              </a:spcBef>
              <a:spcAft>
                <a:spcPts val="1000"/>
              </a:spcAft>
              <a:buNone/>
            </a:pPr>
            <a:r>
              <a:t/>
            </a:r>
            <a:endParaRPr/>
          </a:p>
        </p:txBody>
      </p:sp>
      <p:sp>
        <p:nvSpPr>
          <p:cNvPr id="761" name="Google Shape;761;p10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4"/>
          <p:cNvSpPr txBox="1"/>
          <p:nvPr>
            <p:ph type="title"/>
          </p:nvPr>
        </p:nvSpPr>
        <p:spPr>
          <a:xfrm>
            <a:off x="884825" y="2317200"/>
            <a:ext cx="46704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Divide-and-Conquer</a:t>
            </a:r>
            <a:endParaRPr/>
          </a:p>
        </p:txBody>
      </p:sp>
      <p:sp>
        <p:nvSpPr>
          <p:cNvPr id="767" name="Google Shape;767;p10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